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7"/>
  </p:notesMasterIdLst>
  <p:sldIdLst>
    <p:sldId id="256" r:id="rId2"/>
    <p:sldId id="335" r:id="rId3"/>
    <p:sldId id="332" r:id="rId4"/>
    <p:sldId id="333" r:id="rId5"/>
    <p:sldId id="282" r:id="rId6"/>
    <p:sldId id="337" r:id="rId7"/>
    <p:sldId id="336" r:id="rId8"/>
    <p:sldId id="283" r:id="rId9"/>
    <p:sldId id="312" r:id="rId10"/>
    <p:sldId id="318" r:id="rId11"/>
    <p:sldId id="320" r:id="rId12"/>
    <p:sldId id="317" r:id="rId13"/>
    <p:sldId id="314" r:id="rId14"/>
    <p:sldId id="315" r:id="rId15"/>
    <p:sldId id="313" r:id="rId16"/>
    <p:sldId id="306" r:id="rId17"/>
    <p:sldId id="319" r:id="rId18"/>
    <p:sldId id="307" r:id="rId19"/>
    <p:sldId id="308" r:id="rId20"/>
    <p:sldId id="322" r:id="rId21"/>
    <p:sldId id="339" r:id="rId22"/>
    <p:sldId id="340" r:id="rId23"/>
    <p:sldId id="341" r:id="rId24"/>
    <p:sldId id="338" r:id="rId25"/>
    <p:sldId id="323" r:id="rId26"/>
    <p:sldId id="343" r:id="rId27"/>
    <p:sldId id="342" r:id="rId28"/>
    <p:sldId id="325" r:id="rId29"/>
    <p:sldId id="309" r:id="rId30"/>
    <p:sldId id="310" r:id="rId31"/>
    <p:sldId id="311" r:id="rId32"/>
    <p:sldId id="287" r:id="rId33"/>
    <p:sldId id="330" r:id="rId34"/>
    <p:sldId id="352" r:id="rId35"/>
    <p:sldId id="331" r:id="rId36"/>
    <p:sldId id="262" r:id="rId37"/>
    <p:sldId id="326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316" r:id="rId50"/>
    <p:sldId id="274" r:id="rId51"/>
    <p:sldId id="275" r:id="rId52"/>
    <p:sldId id="303" r:id="rId53"/>
    <p:sldId id="296" r:id="rId54"/>
    <p:sldId id="276" r:id="rId55"/>
    <p:sldId id="277" r:id="rId56"/>
    <p:sldId id="278" r:id="rId57"/>
    <p:sldId id="279" r:id="rId58"/>
    <p:sldId id="280" r:id="rId59"/>
    <p:sldId id="344" r:id="rId60"/>
    <p:sldId id="348" r:id="rId61"/>
    <p:sldId id="345" r:id="rId62"/>
    <p:sldId id="349" r:id="rId63"/>
    <p:sldId id="281" r:id="rId64"/>
    <p:sldId id="350" r:id="rId65"/>
    <p:sldId id="351" r:id="rId6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-1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6DE0E-0179-3548-B2E4-2AFA1444E66D}" type="doc">
      <dgm:prSet loTypeId="urn:microsoft.com/office/officeart/2005/8/layout/radial4" loCatId="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4A00B74-091F-8F41-BEF1-AB399A3C446D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err="1" smtClean="0"/>
            <a:t>Market</a:t>
          </a:r>
          <a:endParaRPr lang="es-ES" dirty="0" smtClean="0"/>
        </a:p>
      </dgm:t>
    </dgm:pt>
    <dgm:pt modelId="{659601A3-06B4-0046-A3D8-AF837BA93C35}" type="parTrans" cxnId="{A9100696-034B-D441-8140-537B1AF8B1EA}">
      <dgm:prSet/>
      <dgm:spPr/>
      <dgm:t>
        <a:bodyPr/>
        <a:lstStyle/>
        <a:p>
          <a:endParaRPr lang="es-ES"/>
        </a:p>
      </dgm:t>
    </dgm:pt>
    <dgm:pt modelId="{58DBEE87-177A-8D4C-8FB3-19D1D6DF6B21}" type="sibTrans" cxnId="{A9100696-034B-D441-8140-537B1AF8B1EA}">
      <dgm:prSet/>
      <dgm:spPr/>
      <dgm:t>
        <a:bodyPr/>
        <a:lstStyle/>
        <a:p>
          <a:endParaRPr lang="es-ES"/>
        </a:p>
      </dgm:t>
    </dgm:pt>
    <dgm:pt modelId="{AF2C91D2-8FB4-8B45-834B-7FFE5CBDCA0B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Open Data</a:t>
          </a:r>
          <a:endParaRPr lang="es-ES" dirty="0"/>
        </a:p>
      </dgm:t>
    </dgm:pt>
    <dgm:pt modelId="{6042CD15-D584-044C-8592-6E4113FCD576}" type="parTrans" cxnId="{60DA85EA-EDE1-FC44-B2DD-2B092D428756}">
      <dgm:prSet/>
      <dgm:spPr/>
      <dgm:t>
        <a:bodyPr/>
        <a:lstStyle/>
        <a:p>
          <a:endParaRPr lang="es-ES"/>
        </a:p>
      </dgm:t>
    </dgm:pt>
    <dgm:pt modelId="{67319E1E-5C26-6840-AEF8-B1471FD1A42D}" type="sibTrans" cxnId="{60DA85EA-EDE1-FC44-B2DD-2B092D428756}">
      <dgm:prSet/>
      <dgm:spPr/>
      <dgm:t>
        <a:bodyPr/>
        <a:lstStyle/>
        <a:p>
          <a:endParaRPr lang="es-ES"/>
        </a:p>
      </dgm:t>
    </dgm:pt>
    <dgm:pt modelId="{5F1B516A-178A-CA4C-BFD4-7A99AEB8A054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Fuentes públicas</a:t>
          </a:r>
          <a:endParaRPr lang="es-ES" dirty="0"/>
        </a:p>
      </dgm:t>
    </dgm:pt>
    <dgm:pt modelId="{1D6E46A4-30E6-F947-A050-C21D34C8E214}" type="parTrans" cxnId="{46DA8CD7-9306-7C4F-80CB-9583DC602FCF}">
      <dgm:prSet/>
      <dgm:spPr/>
      <dgm:t>
        <a:bodyPr/>
        <a:lstStyle/>
        <a:p>
          <a:endParaRPr lang="es-ES"/>
        </a:p>
      </dgm:t>
    </dgm:pt>
    <dgm:pt modelId="{F1DBFDD1-591C-D64C-B4C8-D476FFB2687E}" type="sibTrans" cxnId="{46DA8CD7-9306-7C4F-80CB-9583DC602FCF}">
      <dgm:prSet/>
      <dgm:spPr/>
      <dgm:t>
        <a:bodyPr/>
        <a:lstStyle/>
        <a:p>
          <a:endParaRPr lang="es-ES"/>
        </a:p>
      </dgm:t>
    </dgm:pt>
    <dgm:pt modelId="{59E2BC1D-371A-C94E-9622-AD61097B6EE1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Integración con </a:t>
          </a:r>
          <a:r>
            <a:rPr lang="es-ES" dirty="0" err="1" smtClean="0"/>
            <a:t>CRMs</a:t>
          </a:r>
          <a:endParaRPr lang="es-ES" dirty="0"/>
        </a:p>
      </dgm:t>
    </dgm:pt>
    <dgm:pt modelId="{27F9E6A6-257B-344A-9137-75331D6AB228}" type="parTrans" cxnId="{58C69D68-1D68-814D-B177-3A7E33D720FA}">
      <dgm:prSet/>
      <dgm:spPr/>
      <dgm:t>
        <a:bodyPr/>
        <a:lstStyle/>
        <a:p>
          <a:endParaRPr lang="es-ES"/>
        </a:p>
      </dgm:t>
    </dgm:pt>
    <dgm:pt modelId="{4A127CCD-B4A8-544D-818D-2C7A534B3188}" type="sibTrans" cxnId="{58C69D68-1D68-814D-B177-3A7E33D720FA}">
      <dgm:prSet/>
      <dgm:spPr/>
      <dgm:t>
        <a:bodyPr/>
        <a:lstStyle/>
        <a:p>
          <a:endParaRPr lang="es-ES"/>
        </a:p>
      </dgm:t>
    </dgm:pt>
    <dgm:pt modelId="{2FDFFF88-A385-BA41-AEE7-D53A60A2F05A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Buscador de Propiedades</a:t>
          </a:r>
          <a:endParaRPr lang="es-ES" dirty="0"/>
        </a:p>
      </dgm:t>
    </dgm:pt>
    <dgm:pt modelId="{E0E3D517-ECF4-B742-8F39-8802975743CE}" type="parTrans" cxnId="{592349F2-602F-8E4B-AEA3-2571C49CFD8A}">
      <dgm:prSet/>
      <dgm:spPr/>
      <dgm:t>
        <a:bodyPr/>
        <a:lstStyle/>
        <a:p>
          <a:endParaRPr lang="es-ES"/>
        </a:p>
      </dgm:t>
    </dgm:pt>
    <dgm:pt modelId="{D32659CF-D708-6B40-8ED3-5ACC84C8A6A0}" type="sibTrans" cxnId="{592349F2-602F-8E4B-AEA3-2571C49CFD8A}">
      <dgm:prSet/>
      <dgm:spPr/>
      <dgm:t>
        <a:bodyPr/>
        <a:lstStyle/>
        <a:p>
          <a:endParaRPr lang="es-ES"/>
        </a:p>
      </dgm:t>
    </dgm:pt>
    <dgm:pt modelId="{28DD9D3F-428D-8444-9D32-3E47CBF1D6C4}" type="pres">
      <dgm:prSet presAssocID="{72D6DE0E-0179-3548-B2E4-2AFA1444E66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2A6B17-2673-F944-A30B-6D75630F33F5}" type="pres">
      <dgm:prSet presAssocID="{64A00B74-091F-8F41-BEF1-AB399A3C446D}" presName="centerShape" presStyleLbl="node0" presStyleIdx="0" presStyleCnt="1"/>
      <dgm:spPr/>
      <dgm:t>
        <a:bodyPr/>
        <a:lstStyle/>
        <a:p>
          <a:endParaRPr lang="es-ES"/>
        </a:p>
      </dgm:t>
    </dgm:pt>
    <dgm:pt modelId="{3BE30DF6-14F8-9F48-A16E-8B81C2B47166}" type="pres">
      <dgm:prSet presAssocID="{6042CD15-D584-044C-8592-6E4113FCD576}" presName="parTrans" presStyleLbl="bgSibTrans2D1" presStyleIdx="0" presStyleCnt="4"/>
      <dgm:spPr/>
      <dgm:t>
        <a:bodyPr/>
        <a:lstStyle/>
        <a:p>
          <a:endParaRPr lang="es-ES"/>
        </a:p>
      </dgm:t>
    </dgm:pt>
    <dgm:pt modelId="{7B5EF03D-B402-CE4D-902D-5767775668C1}" type="pres">
      <dgm:prSet presAssocID="{AF2C91D2-8FB4-8B45-834B-7FFE5CBDCA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83F9D1-2FC1-9E41-8D76-A35D3D5E8EDF}" type="pres">
      <dgm:prSet presAssocID="{1D6E46A4-30E6-F947-A050-C21D34C8E214}" presName="parTrans" presStyleLbl="bgSibTrans2D1" presStyleIdx="1" presStyleCnt="4"/>
      <dgm:spPr/>
      <dgm:t>
        <a:bodyPr/>
        <a:lstStyle/>
        <a:p>
          <a:endParaRPr lang="es-ES"/>
        </a:p>
      </dgm:t>
    </dgm:pt>
    <dgm:pt modelId="{D0DAE5F8-7077-F846-9D15-B40D899C3706}" type="pres">
      <dgm:prSet presAssocID="{5F1B516A-178A-CA4C-BFD4-7A99AEB8A05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E8AA0-CA61-8947-B29C-63E9F596AD95}" type="pres">
      <dgm:prSet presAssocID="{27F9E6A6-257B-344A-9137-75331D6AB228}" presName="parTrans" presStyleLbl="bgSibTrans2D1" presStyleIdx="2" presStyleCnt="4"/>
      <dgm:spPr/>
      <dgm:t>
        <a:bodyPr/>
        <a:lstStyle/>
        <a:p>
          <a:endParaRPr lang="es-ES"/>
        </a:p>
      </dgm:t>
    </dgm:pt>
    <dgm:pt modelId="{0B34CDBD-3FC4-3E42-8809-C0357BF4CCC2}" type="pres">
      <dgm:prSet presAssocID="{59E2BC1D-371A-C94E-9622-AD61097B6EE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7C8E11-0489-9F4E-8F08-947A3D7E1421}" type="pres">
      <dgm:prSet presAssocID="{E0E3D517-ECF4-B742-8F39-8802975743CE}" presName="parTrans" presStyleLbl="bgSibTrans2D1" presStyleIdx="3" presStyleCnt="4"/>
      <dgm:spPr/>
      <dgm:t>
        <a:bodyPr/>
        <a:lstStyle/>
        <a:p>
          <a:endParaRPr lang="es-ES"/>
        </a:p>
      </dgm:t>
    </dgm:pt>
    <dgm:pt modelId="{8BAE1C13-52B5-1F41-8294-FD824962F93A}" type="pres">
      <dgm:prSet presAssocID="{2FDFFF88-A385-BA41-AEE7-D53A60A2F05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A7269E-4DAB-E349-92FC-935B31E34A71}" type="presOf" srcId="{AF2C91D2-8FB4-8B45-834B-7FFE5CBDCA0B}" destId="{7B5EF03D-B402-CE4D-902D-5767775668C1}" srcOrd="0" destOrd="0" presId="urn:microsoft.com/office/officeart/2005/8/layout/radial4"/>
    <dgm:cxn modelId="{58C69D68-1D68-814D-B177-3A7E33D720FA}" srcId="{64A00B74-091F-8F41-BEF1-AB399A3C446D}" destId="{59E2BC1D-371A-C94E-9622-AD61097B6EE1}" srcOrd="2" destOrd="0" parTransId="{27F9E6A6-257B-344A-9137-75331D6AB228}" sibTransId="{4A127CCD-B4A8-544D-818D-2C7A534B3188}"/>
    <dgm:cxn modelId="{A9100696-034B-D441-8140-537B1AF8B1EA}" srcId="{72D6DE0E-0179-3548-B2E4-2AFA1444E66D}" destId="{64A00B74-091F-8F41-BEF1-AB399A3C446D}" srcOrd="0" destOrd="0" parTransId="{659601A3-06B4-0046-A3D8-AF837BA93C35}" sibTransId="{58DBEE87-177A-8D4C-8FB3-19D1D6DF6B21}"/>
    <dgm:cxn modelId="{4E1694D1-9DEF-4B4C-A2EE-11747441683A}" type="presOf" srcId="{2FDFFF88-A385-BA41-AEE7-D53A60A2F05A}" destId="{8BAE1C13-52B5-1F41-8294-FD824962F93A}" srcOrd="0" destOrd="0" presId="urn:microsoft.com/office/officeart/2005/8/layout/radial4"/>
    <dgm:cxn modelId="{7C6EFB02-C031-3646-B033-B6F32987B7AB}" type="presOf" srcId="{1D6E46A4-30E6-F947-A050-C21D34C8E214}" destId="{F083F9D1-2FC1-9E41-8D76-A35D3D5E8EDF}" srcOrd="0" destOrd="0" presId="urn:microsoft.com/office/officeart/2005/8/layout/radial4"/>
    <dgm:cxn modelId="{C8617B18-8708-4B4A-89B9-A76845E0BE23}" type="presOf" srcId="{E0E3D517-ECF4-B742-8F39-8802975743CE}" destId="{847C8E11-0489-9F4E-8F08-947A3D7E1421}" srcOrd="0" destOrd="0" presId="urn:microsoft.com/office/officeart/2005/8/layout/radial4"/>
    <dgm:cxn modelId="{26217E98-729D-F042-A3AE-91AC5791F517}" type="presOf" srcId="{6042CD15-D584-044C-8592-6E4113FCD576}" destId="{3BE30DF6-14F8-9F48-A16E-8B81C2B47166}" srcOrd="0" destOrd="0" presId="urn:microsoft.com/office/officeart/2005/8/layout/radial4"/>
    <dgm:cxn modelId="{60DA85EA-EDE1-FC44-B2DD-2B092D428756}" srcId="{64A00B74-091F-8F41-BEF1-AB399A3C446D}" destId="{AF2C91D2-8FB4-8B45-834B-7FFE5CBDCA0B}" srcOrd="0" destOrd="0" parTransId="{6042CD15-D584-044C-8592-6E4113FCD576}" sibTransId="{67319E1E-5C26-6840-AEF8-B1471FD1A42D}"/>
    <dgm:cxn modelId="{1B14FE9E-E9A9-B54F-8EA2-18832092DF4A}" type="presOf" srcId="{5F1B516A-178A-CA4C-BFD4-7A99AEB8A054}" destId="{D0DAE5F8-7077-F846-9D15-B40D899C3706}" srcOrd="0" destOrd="0" presId="urn:microsoft.com/office/officeart/2005/8/layout/radial4"/>
    <dgm:cxn modelId="{46DA8CD7-9306-7C4F-80CB-9583DC602FCF}" srcId="{64A00B74-091F-8F41-BEF1-AB399A3C446D}" destId="{5F1B516A-178A-CA4C-BFD4-7A99AEB8A054}" srcOrd="1" destOrd="0" parTransId="{1D6E46A4-30E6-F947-A050-C21D34C8E214}" sibTransId="{F1DBFDD1-591C-D64C-B4C8-D476FFB2687E}"/>
    <dgm:cxn modelId="{C53F1EA9-00F6-3640-8A8F-256325618594}" type="presOf" srcId="{72D6DE0E-0179-3548-B2E4-2AFA1444E66D}" destId="{28DD9D3F-428D-8444-9D32-3E47CBF1D6C4}" srcOrd="0" destOrd="0" presId="urn:microsoft.com/office/officeart/2005/8/layout/radial4"/>
    <dgm:cxn modelId="{5B7C4816-2E0B-EE41-82F4-8FC50E5B0B20}" type="presOf" srcId="{64A00B74-091F-8F41-BEF1-AB399A3C446D}" destId="{662A6B17-2673-F944-A30B-6D75630F33F5}" srcOrd="0" destOrd="0" presId="urn:microsoft.com/office/officeart/2005/8/layout/radial4"/>
    <dgm:cxn modelId="{903DF086-3ACC-B848-A617-256960D138FC}" type="presOf" srcId="{59E2BC1D-371A-C94E-9622-AD61097B6EE1}" destId="{0B34CDBD-3FC4-3E42-8809-C0357BF4CCC2}" srcOrd="0" destOrd="0" presId="urn:microsoft.com/office/officeart/2005/8/layout/radial4"/>
    <dgm:cxn modelId="{9C92DD43-8ECC-074A-B3D4-9718DD0448D0}" type="presOf" srcId="{27F9E6A6-257B-344A-9137-75331D6AB228}" destId="{304E8AA0-CA61-8947-B29C-63E9F596AD95}" srcOrd="0" destOrd="0" presId="urn:microsoft.com/office/officeart/2005/8/layout/radial4"/>
    <dgm:cxn modelId="{592349F2-602F-8E4B-AEA3-2571C49CFD8A}" srcId="{64A00B74-091F-8F41-BEF1-AB399A3C446D}" destId="{2FDFFF88-A385-BA41-AEE7-D53A60A2F05A}" srcOrd="3" destOrd="0" parTransId="{E0E3D517-ECF4-B742-8F39-8802975743CE}" sibTransId="{D32659CF-D708-6B40-8ED3-5ACC84C8A6A0}"/>
    <dgm:cxn modelId="{E570E6AC-2A03-7046-8571-DD31DDBB2FA8}" type="presParOf" srcId="{28DD9D3F-428D-8444-9D32-3E47CBF1D6C4}" destId="{662A6B17-2673-F944-A30B-6D75630F33F5}" srcOrd="0" destOrd="0" presId="urn:microsoft.com/office/officeart/2005/8/layout/radial4"/>
    <dgm:cxn modelId="{4DD7B963-6D01-8848-AFB7-318246254C6D}" type="presParOf" srcId="{28DD9D3F-428D-8444-9D32-3E47CBF1D6C4}" destId="{3BE30DF6-14F8-9F48-A16E-8B81C2B47166}" srcOrd="1" destOrd="0" presId="urn:microsoft.com/office/officeart/2005/8/layout/radial4"/>
    <dgm:cxn modelId="{6085EA6F-347E-EA40-9ACE-22B14878A17D}" type="presParOf" srcId="{28DD9D3F-428D-8444-9D32-3E47CBF1D6C4}" destId="{7B5EF03D-B402-CE4D-902D-5767775668C1}" srcOrd="2" destOrd="0" presId="urn:microsoft.com/office/officeart/2005/8/layout/radial4"/>
    <dgm:cxn modelId="{FEA13B07-577B-2F42-A12E-8FF7E2DE5571}" type="presParOf" srcId="{28DD9D3F-428D-8444-9D32-3E47CBF1D6C4}" destId="{F083F9D1-2FC1-9E41-8D76-A35D3D5E8EDF}" srcOrd="3" destOrd="0" presId="urn:microsoft.com/office/officeart/2005/8/layout/radial4"/>
    <dgm:cxn modelId="{C97F19C9-3EE5-CB4B-9047-377EBDBCF0D5}" type="presParOf" srcId="{28DD9D3F-428D-8444-9D32-3E47CBF1D6C4}" destId="{D0DAE5F8-7077-F846-9D15-B40D899C3706}" srcOrd="4" destOrd="0" presId="urn:microsoft.com/office/officeart/2005/8/layout/radial4"/>
    <dgm:cxn modelId="{6A1D7DF7-558B-1248-9778-04FEB52DBF76}" type="presParOf" srcId="{28DD9D3F-428D-8444-9D32-3E47CBF1D6C4}" destId="{304E8AA0-CA61-8947-B29C-63E9F596AD95}" srcOrd="5" destOrd="0" presId="urn:microsoft.com/office/officeart/2005/8/layout/radial4"/>
    <dgm:cxn modelId="{FAFA71FC-0E71-DD4B-8F13-E29A567FD985}" type="presParOf" srcId="{28DD9D3F-428D-8444-9D32-3E47CBF1D6C4}" destId="{0B34CDBD-3FC4-3E42-8809-C0357BF4CCC2}" srcOrd="6" destOrd="0" presId="urn:microsoft.com/office/officeart/2005/8/layout/radial4"/>
    <dgm:cxn modelId="{3B331FE6-4E48-314B-A1C9-1E9C726C538D}" type="presParOf" srcId="{28DD9D3F-428D-8444-9D32-3E47CBF1D6C4}" destId="{847C8E11-0489-9F4E-8F08-947A3D7E1421}" srcOrd="7" destOrd="0" presId="urn:microsoft.com/office/officeart/2005/8/layout/radial4"/>
    <dgm:cxn modelId="{C4715AF1-B5EB-7E4B-8CCB-7A3CF3379BCC}" type="presParOf" srcId="{28DD9D3F-428D-8444-9D32-3E47CBF1D6C4}" destId="{8BAE1C13-52B5-1F41-8294-FD824962F93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F56B63-D39F-D949-AEC3-D561FE975990}" type="doc">
      <dgm:prSet loTypeId="urn:microsoft.com/office/officeart/2005/8/layout/hLis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8766C2-251E-B74C-B6B9-E6AC4D2F4648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err="1" smtClean="0"/>
            <a:t>Analytics</a:t>
          </a:r>
          <a:endParaRPr lang="es-ES" dirty="0" smtClean="0"/>
        </a:p>
        <a:p>
          <a:r>
            <a:rPr lang="es-ES" dirty="0" smtClean="0"/>
            <a:t>Desde 12/2017</a:t>
          </a:r>
          <a:endParaRPr lang="es-ES" dirty="0"/>
        </a:p>
      </dgm:t>
    </dgm:pt>
    <dgm:pt modelId="{9B7718D8-0029-3548-A4A2-24F93C3DCE97}" type="parTrans" cxnId="{449A2D8F-A34D-4547-9E47-5FF2D2E6D903}">
      <dgm:prSet/>
      <dgm:spPr/>
      <dgm:t>
        <a:bodyPr/>
        <a:lstStyle/>
        <a:p>
          <a:endParaRPr lang="es-ES"/>
        </a:p>
      </dgm:t>
    </dgm:pt>
    <dgm:pt modelId="{7CFF8BAD-8C6D-C64E-9A1B-47F7EF58490C}" type="sibTrans" cxnId="{449A2D8F-A34D-4547-9E47-5FF2D2E6D903}">
      <dgm:prSet/>
      <dgm:spPr/>
      <dgm:t>
        <a:bodyPr/>
        <a:lstStyle/>
        <a:p>
          <a:endParaRPr lang="es-ES"/>
        </a:p>
      </dgm:t>
    </dgm:pt>
    <dgm:pt modelId="{351AC790-A4B9-AD43-B909-6198FB05FD60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400k+ API </a:t>
          </a:r>
          <a:r>
            <a:rPr lang="es-ES" dirty="0" err="1" smtClean="0"/>
            <a:t>req</a:t>
          </a:r>
          <a:endParaRPr lang="es-ES" dirty="0"/>
        </a:p>
      </dgm:t>
    </dgm:pt>
    <dgm:pt modelId="{F03C7431-540B-6648-B6D3-4FCB0913C15F}" type="parTrans" cxnId="{36E8CC56-16AC-FA47-92BC-33D937FCDCDC}">
      <dgm:prSet/>
      <dgm:spPr/>
      <dgm:t>
        <a:bodyPr/>
        <a:lstStyle/>
        <a:p>
          <a:endParaRPr lang="es-ES"/>
        </a:p>
      </dgm:t>
    </dgm:pt>
    <dgm:pt modelId="{F2B5CEA5-BAB8-C84F-9191-B913B6EEC01E}" type="sibTrans" cxnId="{36E8CC56-16AC-FA47-92BC-33D937FCDCDC}">
      <dgm:prSet/>
      <dgm:spPr/>
      <dgm:t>
        <a:bodyPr/>
        <a:lstStyle/>
        <a:p>
          <a:endParaRPr lang="es-ES"/>
        </a:p>
      </dgm:t>
    </dgm:pt>
    <dgm:pt modelId="{762470D9-82ED-E846-8FF4-982B8987F90A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20k+ Informes</a:t>
          </a:r>
          <a:endParaRPr lang="es-ES" dirty="0"/>
        </a:p>
      </dgm:t>
    </dgm:pt>
    <dgm:pt modelId="{137C4FD2-796A-0441-AE37-51F750F2691F}" type="parTrans" cxnId="{79B7B441-E41B-A147-93B3-ECCC4A71A0F6}">
      <dgm:prSet/>
      <dgm:spPr/>
      <dgm:t>
        <a:bodyPr/>
        <a:lstStyle/>
        <a:p>
          <a:endParaRPr lang="es-ES"/>
        </a:p>
      </dgm:t>
    </dgm:pt>
    <dgm:pt modelId="{85211676-DB37-9546-AFDF-32558CC756BF}" type="sibTrans" cxnId="{79B7B441-E41B-A147-93B3-ECCC4A71A0F6}">
      <dgm:prSet/>
      <dgm:spPr/>
      <dgm:t>
        <a:bodyPr/>
        <a:lstStyle/>
        <a:p>
          <a:endParaRPr lang="es-ES"/>
        </a:p>
      </dgm:t>
    </dgm:pt>
    <dgm:pt modelId="{0A19B2B4-388F-DA4C-B6F4-4337B33D5737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err="1" smtClean="0"/>
            <a:t>Valuation</a:t>
          </a:r>
          <a:endParaRPr lang="es-ES" dirty="0" smtClean="0"/>
        </a:p>
        <a:p>
          <a:r>
            <a:rPr lang="es-ES" dirty="0" smtClean="0"/>
            <a:t>Desde 03/2018</a:t>
          </a:r>
          <a:endParaRPr lang="es-ES" dirty="0"/>
        </a:p>
      </dgm:t>
    </dgm:pt>
    <dgm:pt modelId="{BDCA5519-50F1-DE4F-92E6-6016C8BA51A8}" type="parTrans" cxnId="{7B86B62A-09F1-764B-BD19-213F1F12FB03}">
      <dgm:prSet/>
      <dgm:spPr/>
      <dgm:t>
        <a:bodyPr/>
        <a:lstStyle/>
        <a:p>
          <a:endParaRPr lang="es-ES"/>
        </a:p>
      </dgm:t>
    </dgm:pt>
    <dgm:pt modelId="{8B35292F-8483-8C45-81ED-46A003AF8719}" type="sibTrans" cxnId="{7B86B62A-09F1-764B-BD19-213F1F12FB03}">
      <dgm:prSet/>
      <dgm:spPr/>
      <dgm:t>
        <a:bodyPr/>
        <a:lstStyle/>
        <a:p>
          <a:endParaRPr lang="es-ES"/>
        </a:p>
      </dgm:t>
    </dgm:pt>
    <dgm:pt modelId="{0EF7AAD3-940E-F64C-BB10-E7A76FAF8939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150k+ API </a:t>
          </a:r>
          <a:r>
            <a:rPr lang="es-ES" dirty="0" err="1" smtClean="0"/>
            <a:t>req</a:t>
          </a:r>
          <a:endParaRPr lang="es-ES" dirty="0"/>
        </a:p>
      </dgm:t>
    </dgm:pt>
    <dgm:pt modelId="{9C2A661F-507E-4747-85D2-EF98A5464C08}" type="parTrans" cxnId="{7D161950-B6BC-4446-B133-4BA72F5DA671}">
      <dgm:prSet/>
      <dgm:spPr/>
      <dgm:t>
        <a:bodyPr/>
        <a:lstStyle/>
        <a:p>
          <a:endParaRPr lang="es-ES"/>
        </a:p>
      </dgm:t>
    </dgm:pt>
    <dgm:pt modelId="{018AD676-E8ED-7B49-B783-BC58A0501681}" type="sibTrans" cxnId="{7D161950-B6BC-4446-B133-4BA72F5DA671}">
      <dgm:prSet/>
      <dgm:spPr/>
      <dgm:t>
        <a:bodyPr/>
        <a:lstStyle/>
        <a:p>
          <a:endParaRPr lang="es-ES"/>
        </a:p>
      </dgm:t>
    </dgm:pt>
    <dgm:pt modelId="{1FF3D0CE-28BF-7743-8256-5CCC0BE12EEB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40k+ Informes</a:t>
          </a:r>
          <a:endParaRPr lang="es-ES" dirty="0"/>
        </a:p>
      </dgm:t>
    </dgm:pt>
    <dgm:pt modelId="{FEE5F50C-1914-8145-ABFE-3F32A28A9C0B}" type="parTrans" cxnId="{77B188F5-70D9-3541-BB29-AF0EAE66516D}">
      <dgm:prSet/>
      <dgm:spPr/>
      <dgm:t>
        <a:bodyPr/>
        <a:lstStyle/>
        <a:p>
          <a:endParaRPr lang="es-ES"/>
        </a:p>
      </dgm:t>
    </dgm:pt>
    <dgm:pt modelId="{2C85990C-933F-0047-BEA0-26A07AA20499}" type="sibTrans" cxnId="{77B188F5-70D9-3541-BB29-AF0EAE66516D}">
      <dgm:prSet/>
      <dgm:spPr/>
      <dgm:t>
        <a:bodyPr/>
        <a:lstStyle/>
        <a:p>
          <a:endParaRPr lang="es-ES"/>
        </a:p>
      </dgm:t>
    </dgm:pt>
    <dgm:pt modelId="{575FEFD3-7E06-7E4D-9E58-FE9B01E73239}" type="pres">
      <dgm:prSet presAssocID="{04F56B63-D39F-D949-AEC3-D561FE9759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87A82F-AA2F-6746-876B-E88D52962DA3}" type="pres">
      <dgm:prSet presAssocID="{2A8766C2-251E-B74C-B6B9-E6AC4D2F4648}" presName="composite" presStyleCnt="0"/>
      <dgm:spPr/>
    </dgm:pt>
    <dgm:pt modelId="{B70D1587-A95E-A249-A38A-F87702DC79F1}" type="pres">
      <dgm:prSet presAssocID="{2A8766C2-251E-B74C-B6B9-E6AC4D2F464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4D5261-2DE7-4344-B06D-CF027BA1416D}" type="pres">
      <dgm:prSet presAssocID="{2A8766C2-251E-B74C-B6B9-E6AC4D2F464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D3993A-FEA5-FD42-BBD8-377D3B83E9BB}" type="pres">
      <dgm:prSet presAssocID="{7CFF8BAD-8C6D-C64E-9A1B-47F7EF58490C}" presName="space" presStyleCnt="0"/>
      <dgm:spPr/>
    </dgm:pt>
    <dgm:pt modelId="{57DE6BE1-1DE2-0843-805C-62B03AE224C5}" type="pres">
      <dgm:prSet presAssocID="{0A19B2B4-388F-DA4C-B6F4-4337B33D5737}" presName="composite" presStyleCnt="0"/>
      <dgm:spPr/>
    </dgm:pt>
    <dgm:pt modelId="{508EDAA6-DE1E-884C-B9D1-B2C741C1D6DF}" type="pres">
      <dgm:prSet presAssocID="{0A19B2B4-388F-DA4C-B6F4-4337B33D573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FAB235-C356-104F-9B87-B4597F65A303}" type="pres">
      <dgm:prSet presAssocID="{0A19B2B4-388F-DA4C-B6F4-4337B33D573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E8CC56-16AC-FA47-92BC-33D937FCDCDC}" srcId="{2A8766C2-251E-B74C-B6B9-E6AC4D2F4648}" destId="{351AC790-A4B9-AD43-B909-6198FB05FD60}" srcOrd="0" destOrd="0" parTransId="{F03C7431-540B-6648-B6D3-4FCB0913C15F}" sibTransId="{F2B5CEA5-BAB8-C84F-9191-B913B6EEC01E}"/>
    <dgm:cxn modelId="{7B86B62A-09F1-764B-BD19-213F1F12FB03}" srcId="{04F56B63-D39F-D949-AEC3-D561FE975990}" destId="{0A19B2B4-388F-DA4C-B6F4-4337B33D5737}" srcOrd="1" destOrd="0" parTransId="{BDCA5519-50F1-DE4F-92E6-6016C8BA51A8}" sibTransId="{8B35292F-8483-8C45-81ED-46A003AF8719}"/>
    <dgm:cxn modelId="{532FA705-78A7-C745-9D32-CA1C78B91466}" type="presOf" srcId="{762470D9-82ED-E846-8FF4-982B8987F90A}" destId="{B44D5261-2DE7-4344-B06D-CF027BA1416D}" srcOrd="0" destOrd="1" presId="urn:microsoft.com/office/officeart/2005/8/layout/hList1"/>
    <dgm:cxn modelId="{90F0BFC9-B27D-FE4C-AC46-88C778C549B1}" type="presOf" srcId="{1FF3D0CE-28BF-7743-8256-5CCC0BE12EEB}" destId="{D5FAB235-C356-104F-9B87-B4597F65A303}" srcOrd="0" destOrd="1" presId="urn:microsoft.com/office/officeart/2005/8/layout/hList1"/>
    <dgm:cxn modelId="{8BE208F4-33F4-2247-91E9-3B12B2817C30}" type="presOf" srcId="{2A8766C2-251E-B74C-B6B9-E6AC4D2F4648}" destId="{B70D1587-A95E-A249-A38A-F87702DC79F1}" srcOrd="0" destOrd="0" presId="urn:microsoft.com/office/officeart/2005/8/layout/hList1"/>
    <dgm:cxn modelId="{7D161950-B6BC-4446-B133-4BA72F5DA671}" srcId="{0A19B2B4-388F-DA4C-B6F4-4337B33D5737}" destId="{0EF7AAD3-940E-F64C-BB10-E7A76FAF8939}" srcOrd="0" destOrd="0" parTransId="{9C2A661F-507E-4747-85D2-EF98A5464C08}" sibTransId="{018AD676-E8ED-7B49-B783-BC58A0501681}"/>
    <dgm:cxn modelId="{79B7B441-E41B-A147-93B3-ECCC4A71A0F6}" srcId="{2A8766C2-251E-B74C-B6B9-E6AC4D2F4648}" destId="{762470D9-82ED-E846-8FF4-982B8987F90A}" srcOrd="1" destOrd="0" parTransId="{137C4FD2-796A-0441-AE37-51F750F2691F}" sibTransId="{85211676-DB37-9546-AFDF-32558CC756BF}"/>
    <dgm:cxn modelId="{77B188F5-70D9-3541-BB29-AF0EAE66516D}" srcId="{0A19B2B4-388F-DA4C-B6F4-4337B33D5737}" destId="{1FF3D0CE-28BF-7743-8256-5CCC0BE12EEB}" srcOrd="1" destOrd="0" parTransId="{FEE5F50C-1914-8145-ABFE-3F32A28A9C0B}" sibTransId="{2C85990C-933F-0047-BEA0-26A07AA20499}"/>
    <dgm:cxn modelId="{F81B2B65-3886-6140-B25C-A9F517CFD6F7}" type="presOf" srcId="{0A19B2B4-388F-DA4C-B6F4-4337B33D5737}" destId="{508EDAA6-DE1E-884C-B9D1-B2C741C1D6DF}" srcOrd="0" destOrd="0" presId="urn:microsoft.com/office/officeart/2005/8/layout/hList1"/>
    <dgm:cxn modelId="{37206B2B-0B41-654B-B7CE-878B45A9686B}" type="presOf" srcId="{0EF7AAD3-940E-F64C-BB10-E7A76FAF8939}" destId="{D5FAB235-C356-104F-9B87-B4597F65A303}" srcOrd="0" destOrd="0" presId="urn:microsoft.com/office/officeart/2005/8/layout/hList1"/>
    <dgm:cxn modelId="{B11DA473-F806-3948-9E64-52E66E2E02AE}" type="presOf" srcId="{04F56B63-D39F-D949-AEC3-D561FE975990}" destId="{575FEFD3-7E06-7E4D-9E58-FE9B01E73239}" srcOrd="0" destOrd="0" presId="urn:microsoft.com/office/officeart/2005/8/layout/hList1"/>
    <dgm:cxn modelId="{449A2D8F-A34D-4547-9E47-5FF2D2E6D903}" srcId="{04F56B63-D39F-D949-AEC3-D561FE975990}" destId="{2A8766C2-251E-B74C-B6B9-E6AC4D2F4648}" srcOrd="0" destOrd="0" parTransId="{9B7718D8-0029-3548-A4A2-24F93C3DCE97}" sibTransId="{7CFF8BAD-8C6D-C64E-9A1B-47F7EF58490C}"/>
    <dgm:cxn modelId="{2A881C94-CE3A-BB45-A34D-71516157DFB3}" type="presOf" srcId="{351AC790-A4B9-AD43-B909-6198FB05FD60}" destId="{B44D5261-2DE7-4344-B06D-CF027BA1416D}" srcOrd="0" destOrd="0" presId="urn:microsoft.com/office/officeart/2005/8/layout/hList1"/>
    <dgm:cxn modelId="{15491F58-632B-A44F-AFE5-8777A33DD6E5}" type="presParOf" srcId="{575FEFD3-7E06-7E4D-9E58-FE9B01E73239}" destId="{6387A82F-AA2F-6746-876B-E88D52962DA3}" srcOrd="0" destOrd="0" presId="urn:microsoft.com/office/officeart/2005/8/layout/hList1"/>
    <dgm:cxn modelId="{12F7AD90-3EF7-024D-AF3C-EB131B2741D1}" type="presParOf" srcId="{6387A82F-AA2F-6746-876B-E88D52962DA3}" destId="{B70D1587-A95E-A249-A38A-F87702DC79F1}" srcOrd="0" destOrd="0" presId="urn:microsoft.com/office/officeart/2005/8/layout/hList1"/>
    <dgm:cxn modelId="{18E7A98B-460F-D742-AA9C-787493918857}" type="presParOf" srcId="{6387A82F-AA2F-6746-876B-E88D52962DA3}" destId="{B44D5261-2DE7-4344-B06D-CF027BA1416D}" srcOrd="1" destOrd="0" presId="urn:microsoft.com/office/officeart/2005/8/layout/hList1"/>
    <dgm:cxn modelId="{B8DFED83-E49E-5542-8B0C-B3EE26B8F1B4}" type="presParOf" srcId="{575FEFD3-7E06-7E4D-9E58-FE9B01E73239}" destId="{67D3993A-FEA5-FD42-BBD8-377D3B83E9BB}" srcOrd="1" destOrd="0" presId="urn:microsoft.com/office/officeart/2005/8/layout/hList1"/>
    <dgm:cxn modelId="{2E48D5F0-5A23-754C-9F72-B920ED601AC0}" type="presParOf" srcId="{575FEFD3-7E06-7E4D-9E58-FE9B01E73239}" destId="{57DE6BE1-1DE2-0843-805C-62B03AE224C5}" srcOrd="2" destOrd="0" presId="urn:microsoft.com/office/officeart/2005/8/layout/hList1"/>
    <dgm:cxn modelId="{F609DA18-0210-6C48-A7EE-FBE81FF0280D}" type="presParOf" srcId="{57DE6BE1-1DE2-0843-805C-62B03AE224C5}" destId="{508EDAA6-DE1E-884C-B9D1-B2C741C1D6DF}" srcOrd="0" destOrd="0" presId="urn:microsoft.com/office/officeart/2005/8/layout/hList1"/>
    <dgm:cxn modelId="{36B06333-8582-144D-A2F3-24FA774C94A4}" type="presParOf" srcId="{57DE6BE1-1DE2-0843-805C-62B03AE224C5}" destId="{D5FAB235-C356-104F-9B87-B4597F65A30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F56B63-D39F-D949-AEC3-D561FE975990}" type="doc">
      <dgm:prSet loTypeId="urn:microsoft.com/office/officeart/2005/8/layout/hLis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8766C2-251E-B74C-B6B9-E6AC4D2F4648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err="1" smtClean="0"/>
            <a:t>Market</a:t>
          </a:r>
          <a:endParaRPr lang="es-ES" dirty="0"/>
        </a:p>
      </dgm:t>
    </dgm:pt>
    <dgm:pt modelId="{7CFF8BAD-8C6D-C64E-9A1B-47F7EF58490C}" type="sibTrans" cxnId="{449A2D8F-A34D-4547-9E47-5FF2D2E6D903}">
      <dgm:prSet/>
      <dgm:spPr/>
      <dgm:t>
        <a:bodyPr/>
        <a:lstStyle/>
        <a:p>
          <a:endParaRPr lang="es-ES"/>
        </a:p>
      </dgm:t>
    </dgm:pt>
    <dgm:pt modelId="{9B7718D8-0029-3548-A4A2-24F93C3DCE97}" type="parTrans" cxnId="{449A2D8F-A34D-4547-9E47-5FF2D2E6D903}">
      <dgm:prSet/>
      <dgm:spPr/>
      <dgm:t>
        <a:bodyPr/>
        <a:lstStyle/>
        <a:p>
          <a:endParaRPr lang="es-ES"/>
        </a:p>
      </dgm:t>
    </dgm:pt>
    <dgm:pt modelId="{351AC790-A4B9-AD43-B909-6198FB05FD60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7500+ Usuarios registrados</a:t>
          </a:r>
          <a:endParaRPr lang="es-ES" dirty="0"/>
        </a:p>
      </dgm:t>
    </dgm:pt>
    <dgm:pt modelId="{F2B5CEA5-BAB8-C84F-9191-B913B6EEC01E}" type="sibTrans" cxnId="{36E8CC56-16AC-FA47-92BC-33D937FCDCDC}">
      <dgm:prSet/>
      <dgm:spPr/>
      <dgm:t>
        <a:bodyPr/>
        <a:lstStyle/>
        <a:p>
          <a:endParaRPr lang="es-ES"/>
        </a:p>
      </dgm:t>
    </dgm:pt>
    <dgm:pt modelId="{F03C7431-540B-6648-B6D3-4FCB0913C15F}" type="parTrans" cxnId="{36E8CC56-16AC-FA47-92BC-33D937FCDCDC}">
      <dgm:prSet/>
      <dgm:spPr/>
      <dgm:t>
        <a:bodyPr/>
        <a:lstStyle/>
        <a:p>
          <a:endParaRPr lang="es-ES"/>
        </a:p>
      </dgm:t>
    </dgm:pt>
    <dgm:pt modelId="{E9DA9EF5-E687-5E4F-A369-EB8F7B33D320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800+ Usuarios abonados</a:t>
          </a:r>
          <a:endParaRPr lang="es-ES" dirty="0"/>
        </a:p>
      </dgm:t>
    </dgm:pt>
    <dgm:pt modelId="{4E134443-29A9-FB44-A8FC-6AE00E2A12E4}" type="parTrans" cxnId="{FA38AAD5-232F-3242-BFC4-5CE211BB467A}">
      <dgm:prSet/>
      <dgm:spPr/>
      <dgm:t>
        <a:bodyPr/>
        <a:lstStyle/>
        <a:p>
          <a:endParaRPr lang="es-ES"/>
        </a:p>
      </dgm:t>
    </dgm:pt>
    <dgm:pt modelId="{F0E8AFA7-4574-5346-8BC0-00EA59C0C72D}" type="sibTrans" cxnId="{FA38AAD5-232F-3242-BFC4-5CE211BB467A}">
      <dgm:prSet/>
      <dgm:spPr/>
      <dgm:t>
        <a:bodyPr/>
        <a:lstStyle/>
        <a:p>
          <a:endParaRPr lang="es-ES"/>
        </a:p>
      </dgm:t>
    </dgm:pt>
    <dgm:pt modelId="{575FEFD3-7E06-7E4D-9E58-FE9B01E73239}" type="pres">
      <dgm:prSet presAssocID="{04F56B63-D39F-D949-AEC3-D561FE9759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87A82F-AA2F-6746-876B-E88D52962DA3}" type="pres">
      <dgm:prSet presAssocID="{2A8766C2-251E-B74C-B6B9-E6AC4D2F4648}" presName="composite" presStyleCnt="0"/>
      <dgm:spPr/>
    </dgm:pt>
    <dgm:pt modelId="{B70D1587-A95E-A249-A38A-F87702DC79F1}" type="pres">
      <dgm:prSet presAssocID="{2A8766C2-251E-B74C-B6B9-E6AC4D2F464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4D5261-2DE7-4344-B06D-CF027BA1416D}" type="pres">
      <dgm:prSet presAssocID="{2A8766C2-251E-B74C-B6B9-E6AC4D2F464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BDD054-6E21-B74E-98E5-216DBF087985}" type="presOf" srcId="{04F56B63-D39F-D949-AEC3-D561FE975990}" destId="{575FEFD3-7E06-7E4D-9E58-FE9B01E73239}" srcOrd="0" destOrd="0" presId="urn:microsoft.com/office/officeart/2005/8/layout/hList1"/>
    <dgm:cxn modelId="{82F45AF8-1614-AA4B-AC27-99C998A9FD7F}" type="presOf" srcId="{E9DA9EF5-E687-5E4F-A369-EB8F7B33D320}" destId="{B44D5261-2DE7-4344-B06D-CF027BA1416D}" srcOrd="0" destOrd="1" presId="urn:microsoft.com/office/officeart/2005/8/layout/hList1"/>
    <dgm:cxn modelId="{FA38AAD5-232F-3242-BFC4-5CE211BB467A}" srcId="{2A8766C2-251E-B74C-B6B9-E6AC4D2F4648}" destId="{E9DA9EF5-E687-5E4F-A369-EB8F7B33D320}" srcOrd="1" destOrd="0" parTransId="{4E134443-29A9-FB44-A8FC-6AE00E2A12E4}" sibTransId="{F0E8AFA7-4574-5346-8BC0-00EA59C0C72D}"/>
    <dgm:cxn modelId="{A8ED64C0-768B-1F4C-B0C5-90BC4CAAF426}" type="presOf" srcId="{351AC790-A4B9-AD43-B909-6198FB05FD60}" destId="{B44D5261-2DE7-4344-B06D-CF027BA1416D}" srcOrd="0" destOrd="0" presId="urn:microsoft.com/office/officeart/2005/8/layout/hList1"/>
    <dgm:cxn modelId="{6189665B-C83C-E742-AA13-B48CF7DFF102}" type="presOf" srcId="{2A8766C2-251E-B74C-B6B9-E6AC4D2F4648}" destId="{B70D1587-A95E-A249-A38A-F87702DC79F1}" srcOrd="0" destOrd="0" presId="urn:microsoft.com/office/officeart/2005/8/layout/hList1"/>
    <dgm:cxn modelId="{36E8CC56-16AC-FA47-92BC-33D937FCDCDC}" srcId="{2A8766C2-251E-B74C-B6B9-E6AC4D2F4648}" destId="{351AC790-A4B9-AD43-B909-6198FB05FD60}" srcOrd="0" destOrd="0" parTransId="{F03C7431-540B-6648-B6D3-4FCB0913C15F}" sibTransId="{F2B5CEA5-BAB8-C84F-9191-B913B6EEC01E}"/>
    <dgm:cxn modelId="{449A2D8F-A34D-4547-9E47-5FF2D2E6D903}" srcId="{04F56B63-D39F-D949-AEC3-D561FE975990}" destId="{2A8766C2-251E-B74C-B6B9-E6AC4D2F4648}" srcOrd="0" destOrd="0" parTransId="{9B7718D8-0029-3548-A4A2-24F93C3DCE97}" sibTransId="{7CFF8BAD-8C6D-C64E-9A1B-47F7EF58490C}"/>
    <dgm:cxn modelId="{81F37718-5082-A14F-B9BA-7347395FD596}" type="presParOf" srcId="{575FEFD3-7E06-7E4D-9E58-FE9B01E73239}" destId="{6387A82F-AA2F-6746-876B-E88D52962DA3}" srcOrd="0" destOrd="0" presId="urn:microsoft.com/office/officeart/2005/8/layout/hList1"/>
    <dgm:cxn modelId="{2093E0A3-353F-5348-B3FB-F31BEE35699F}" type="presParOf" srcId="{6387A82F-AA2F-6746-876B-E88D52962DA3}" destId="{B70D1587-A95E-A249-A38A-F87702DC79F1}" srcOrd="0" destOrd="0" presId="urn:microsoft.com/office/officeart/2005/8/layout/hList1"/>
    <dgm:cxn modelId="{58BA2846-2617-BC4B-8073-896E55469406}" type="presParOf" srcId="{6387A82F-AA2F-6746-876B-E88D52962DA3}" destId="{B44D5261-2DE7-4344-B06D-CF027BA141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A6B17-2673-F944-A30B-6D75630F33F5}">
      <dsp:nvSpPr>
        <dsp:cNvPr id="0" name=""/>
        <dsp:cNvSpPr/>
      </dsp:nvSpPr>
      <dsp:spPr>
        <a:xfrm>
          <a:off x="3009228" y="2313678"/>
          <a:ext cx="2211142" cy="221114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err="1" smtClean="0"/>
            <a:t>Market</a:t>
          </a:r>
          <a:endParaRPr lang="es-ES" sz="3900" kern="1200" dirty="0" smtClean="0"/>
        </a:p>
      </dsp:txBody>
      <dsp:txXfrm>
        <a:off x="3333042" y="2637492"/>
        <a:ext cx="1563514" cy="1563514"/>
      </dsp:txXfrm>
    </dsp:sp>
    <dsp:sp modelId="{3BE30DF6-14F8-9F48-A16E-8B81C2B47166}">
      <dsp:nvSpPr>
        <dsp:cNvPr id="0" name=""/>
        <dsp:cNvSpPr/>
      </dsp:nvSpPr>
      <dsp:spPr>
        <a:xfrm rot="11700000">
          <a:off x="1339356" y="2580625"/>
          <a:ext cx="1643162" cy="630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5EF03D-B402-CE4D-902D-5767775668C1}">
      <dsp:nvSpPr>
        <dsp:cNvPr id="0" name=""/>
        <dsp:cNvSpPr/>
      </dsp:nvSpPr>
      <dsp:spPr>
        <a:xfrm>
          <a:off x="317059" y="1842838"/>
          <a:ext cx="2100585" cy="16804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Open Data</a:t>
          </a:r>
          <a:endParaRPr lang="es-ES" sz="2600" kern="1200" dirty="0"/>
        </a:p>
      </dsp:txBody>
      <dsp:txXfrm>
        <a:off x="366278" y="1892057"/>
        <a:ext cx="2002147" cy="1582030"/>
      </dsp:txXfrm>
    </dsp:sp>
    <dsp:sp modelId="{F083F9D1-2FC1-9E41-8D76-A35D3D5E8EDF}">
      <dsp:nvSpPr>
        <dsp:cNvPr id="0" name=""/>
        <dsp:cNvSpPr/>
      </dsp:nvSpPr>
      <dsp:spPr>
        <a:xfrm rot="14700000">
          <a:off x="2438352" y="1270894"/>
          <a:ext cx="1643162" cy="630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DAE5F8-7077-F846-9D15-B40D899C3706}">
      <dsp:nvSpPr>
        <dsp:cNvPr id="0" name=""/>
        <dsp:cNvSpPr/>
      </dsp:nvSpPr>
      <dsp:spPr>
        <a:xfrm>
          <a:off x="1862425" y="1142"/>
          <a:ext cx="2100585" cy="16804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Fuentes públicas</a:t>
          </a:r>
          <a:endParaRPr lang="es-ES" sz="2600" kern="1200" dirty="0"/>
        </a:p>
      </dsp:txBody>
      <dsp:txXfrm>
        <a:off x="1911644" y="50361"/>
        <a:ext cx="2002147" cy="1582030"/>
      </dsp:txXfrm>
    </dsp:sp>
    <dsp:sp modelId="{304E8AA0-CA61-8947-B29C-63E9F596AD95}">
      <dsp:nvSpPr>
        <dsp:cNvPr id="0" name=""/>
        <dsp:cNvSpPr/>
      </dsp:nvSpPr>
      <dsp:spPr>
        <a:xfrm rot="17700000">
          <a:off x="4148085" y="1270894"/>
          <a:ext cx="1643162" cy="630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34CDBD-3FC4-3E42-8809-C0357BF4CCC2}">
      <dsp:nvSpPr>
        <dsp:cNvPr id="0" name=""/>
        <dsp:cNvSpPr/>
      </dsp:nvSpPr>
      <dsp:spPr>
        <a:xfrm>
          <a:off x="4266589" y="1142"/>
          <a:ext cx="2100585" cy="16804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Integración con </a:t>
          </a:r>
          <a:r>
            <a:rPr lang="es-ES" sz="2600" kern="1200" dirty="0" err="1" smtClean="0"/>
            <a:t>CRMs</a:t>
          </a:r>
          <a:endParaRPr lang="es-ES" sz="2600" kern="1200" dirty="0"/>
        </a:p>
      </dsp:txBody>
      <dsp:txXfrm>
        <a:off x="4315808" y="50361"/>
        <a:ext cx="2002147" cy="1582030"/>
      </dsp:txXfrm>
    </dsp:sp>
    <dsp:sp modelId="{847C8E11-0489-9F4E-8F08-947A3D7E1421}">
      <dsp:nvSpPr>
        <dsp:cNvPr id="0" name=""/>
        <dsp:cNvSpPr/>
      </dsp:nvSpPr>
      <dsp:spPr>
        <a:xfrm rot="20700000">
          <a:off x="5247080" y="2580625"/>
          <a:ext cx="1643162" cy="630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AE1C13-52B5-1F41-8294-FD824962F93A}">
      <dsp:nvSpPr>
        <dsp:cNvPr id="0" name=""/>
        <dsp:cNvSpPr/>
      </dsp:nvSpPr>
      <dsp:spPr>
        <a:xfrm>
          <a:off x="5811955" y="1842838"/>
          <a:ext cx="2100585" cy="16804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Buscador de Propiedades</a:t>
          </a:r>
          <a:endParaRPr lang="es-ES" sz="2600" kern="1200" dirty="0"/>
        </a:p>
      </dsp:txBody>
      <dsp:txXfrm>
        <a:off x="5861174" y="1892057"/>
        <a:ext cx="2002147" cy="1582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7171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fdacdd5c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fdacdd5ce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fdacdd5c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fdacdd5c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fdacdd5ce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fdacdd5ce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fdacdd5ce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fdacdd5ce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fdacdd5ce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fdacdd5ce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fdacdd5c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fdacdd5c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fdacdd5c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fdacdd5c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fdacdd5c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fdacdd5c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fdacdd5c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fdacdd5c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fdacdd5ce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fdacdd5ce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fdacdd5c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fdacdd5c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fdacdd5c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fdacdd5c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fdacdd5c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fdacdd5ce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fdacdd5c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fdacdd5c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fdacdd5c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fdacdd5c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fdacdd5c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fdacdd5c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fdacdd5c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fdacdd5c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fdacdd5c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fdacdd5c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fdacdd5c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fdacdd5c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fdacdd5c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fdacdd5c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fdacdd5c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fdacdd5c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122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fdacdd5c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fdacdd5c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fdacdd5ce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fdacdd5ce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fdacdd5c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fdacdd5c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fdacdd5c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fdacdd5c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fdacdd5c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fdacdd5c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4A10E9-15A2-9947-96B8-F58BFCDDB4D5}" type="datetimeFigureOut">
              <a:rPr lang="es-ES" smtClean="0"/>
              <a:t>7/11/19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117-3980-CB41-BFAF-86F1FDCB11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3.xml"/><Relationship Id="rId20" Type="http://schemas.openxmlformats.org/officeDocument/2006/relationships/image" Target="../media/image15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10" Type="http://schemas.openxmlformats.org/officeDocument/2006/relationships/diagramQuickStyle" Target="../diagrams/quickStyle3.xml"/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s://www.t360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271707" y="1920139"/>
            <a:ext cx="8520600" cy="18957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La </a:t>
            </a:r>
            <a:r>
              <a:rPr lang="es" dirty="0"/>
              <a:t>transformación </a:t>
            </a:r>
            <a:r>
              <a:rPr lang="es" dirty="0" smtClean="0"/>
              <a:t>del </a:t>
            </a:r>
            <a:r>
              <a:rPr lang="es" dirty="0"/>
              <a:t>negocio inmobiliario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4645108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Andrés Avila </a:t>
            </a:r>
            <a:r>
              <a:rPr lang="es" dirty="0" smtClean="0"/>
              <a:t>@andavip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Reporte Inmobiliario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38" y="311728"/>
            <a:ext cx="781077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300"/>
            <a:ext cx="9144000" cy="58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68300"/>
            <a:ext cx="81661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7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503" y="311728"/>
            <a:ext cx="476806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9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0" y="76200"/>
            <a:ext cx="9144000" cy="66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Datos y Valuaciones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355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66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9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30300"/>
            <a:ext cx="7620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7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Casos en el mundo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"/>
            <a:ext cx="9144000" cy="67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66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7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Transformación del negocio inmobiliario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smtClean="0">
                <a:solidFill>
                  <a:schemeClr val="tx1"/>
                </a:solidFill>
              </a:rPr>
              <a:t>Evolución de los portales de Inmuebles.</a:t>
            </a:r>
          </a:p>
          <a:p>
            <a:r>
              <a:rPr lang="es-ES" sz="2800" dirty="0" smtClean="0">
                <a:solidFill>
                  <a:schemeClr val="tx1"/>
                </a:solidFill>
              </a:rPr>
              <a:t>Nuevos modelos: Inmobiliarias Hibridas / </a:t>
            </a:r>
            <a:r>
              <a:rPr lang="es-ES" sz="2800" dirty="0" err="1" smtClean="0">
                <a:solidFill>
                  <a:schemeClr val="tx1"/>
                </a:solidFill>
              </a:rPr>
              <a:t>iBuyer</a:t>
            </a:r>
            <a:endParaRPr lang="es-ES" sz="2800" dirty="0" smtClean="0">
              <a:solidFill>
                <a:schemeClr val="tx1"/>
              </a:solidFill>
            </a:endParaRPr>
          </a:p>
          <a:p>
            <a:r>
              <a:rPr lang="es-ES" sz="2800" dirty="0" smtClean="0">
                <a:solidFill>
                  <a:schemeClr val="tx1"/>
                </a:solidFill>
              </a:rPr>
              <a:t>Conclusiones</a:t>
            </a:r>
            <a:endParaRPr lang="es-E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7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Market</a:t>
            </a:r>
            <a:r>
              <a:rPr lang="es-ES" dirty="0" smtClean="0"/>
              <a:t> </a:t>
            </a:r>
            <a:r>
              <a:rPr lang="es-ES" dirty="0" err="1" smtClean="0"/>
              <a:t>Analytics</a:t>
            </a:r>
            <a:r>
              <a:rPr lang="es-ES" dirty="0"/>
              <a:t/>
            </a:r>
            <a:br>
              <a:rPr lang="es-ES" dirty="0"/>
            </a:br>
            <a:r>
              <a:rPr lang="es-ES" sz="2200" dirty="0"/>
              <a:t>Dibuje sobre el mapa la zona </a:t>
            </a:r>
            <a:r>
              <a:rPr lang="es-ES" sz="2200" dirty="0" smtClean="0"/>
              <a:t>de interés y </a:t>
            </a:r>
            <a:r>
              <a:rPr lang="es-ES" sz="2200" dirty="0"/>
              <a:t>obtenga un reporte </a:t>
            </a:r>
            <a:r>
              <a:rPr lang="es-ES" sz="2200" dirty="0" smtClean="0"/>
              <a:t>de mercado al </a:t>
            </a:r>
            <a:r>
              <a:rPr lang="es-ES" sz="2200" dirty="0"/>
              <a:t>instante.</a:t>
            </a:r>
          </a:p>
        </p:txBody>
      </p:sp>
      <p:pic>
        <p:nvPicPr>
          <p:cNvPr id="8" name="Imagen 7" descr="market_analytics_su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4819650"/>
          </a:xfrm>
          <a:prstGeom prst="rect">
            <a:avLst/>
          </a:prstGeom>
        </p:spPr>
      </p:pic>
      <p:pic>
        <p:nvPicPr>
          <p:cNvPr id="9" name="Imagen 8" descr="logo_transparente_negro_sineco_reporteinmobiliar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Open Sans"/>
                <a:cs typeface="Open Sans"/>
              </a:rPr>
              <a:t>Datos del mercado inmobiliario v1.0 </a:t>
            </a:r>
            <a:endParaRPr lang="es-ES" sz="3600" dirty="0">
              <a:latin typeface="Open Sans"/>
              <a:cs typeface="Open San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Los datos </a:t>
            </a:r>
            <a:r>
              <a:rPr lang="es-ES" sz="2800" u="sng" dirty="0" smtClean="0">
                <a:solidFill>
                  <a:srgbClr val="FFFFFF"/>
                </a:solidFill>
                <a:latin typeface="Open Sans"/>
                <a:cs typeface="Open Sans"/>
              </a:rPr>
              <a:t>están dispersos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: múltiples fuentes y formatos.</a:t>
            </a:r>
          </a:p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Los datos </a:t>
            </a:r>
            <a:r>
              <a:rPr lang="es-ES" sz="2800" u="sng" dirty="0" smtClean="0">
                <a:solidFill>
                  <a:srgbClr val="FFFFFF"/>
                </a:solidFill>
                <a:latin typeface="Open Sans"/>
                <a:cs typeface="Open Sans"/>
              </a:rPr>
              <a:t>están atrasados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:  imposible tomar decisiones inmediatas.</a:t>
            </a:r>
          </a:p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Los datos tienen un </a:t>
            </a:r>
            <a:r>
              <a:rPr lang="es-ES" sz="2800" u="sng" dirty="0" smtClean="0">
                <a:solidFill>
                  <a:srgbClr val="FFFFFF"/>
                </a:solidFill>
                <a:latin typeface="Open Sans"/>
                <a:cs typeface="Open Sans"/>
              </a:rPr>
              <a:t>alto nivel de agregación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: Disponibles por provincia, ciudad o barrio.</a:t>
            </a:r>
          </a:p>
          <a:p>
            <a:pPr>
              <a:lnSpc>
                <a:spcPct val="120000"/>
              </a:lnSpc>
            </a:pPr>
            <a:r>
              <a:rPr lang="es-ES" sz="2800" dirty="0" err="1" smtClean="0">
                <a:solidFill>
                  <a:srgbClr val="FFFFFF"/>
                </a:solidFill>
                <a:latin typeface="Open Sans"/>
                <a:cs typeface="Open Sans"/>
              </a:rPr>
              <a:t>Datasets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 llenos de errores. Altos costos de procesamiento.</a:t>
            </a:r>
          </a:p>
          <a:p>
            <a:pPr>
              <a:lnSpc>
                <a:spcPct val="120000"/>
              </a:lnSpc>
            </a:pPr>
            <a:endParaRPr lang="es-ES" sz="2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pic>
        <p:nvPicPr>
          <p:cNvPr id="4" name="Imagen 3" descr="logo_transparente_negro_sineco_reporteinmobili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1991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err="1" smtClean="0">
                <a:latin typeface="Open Sans"/>
                <a:cs typeface="Open Sans"/>
              </a:rPr>
              <a:t>Market</a:t>
            </a:r>
            <a:r>
              <a:rPr lang="es-ES" dirty="0">
                <a:latin typeface="Open Sans"/>
                <a:cs typeface="Open Sans"/>
              </a:rPr>
              <a:t/>
            </a:r>
            <a:br>
              <a:rPr lang="es-ES" dirty="0">
                <a:latin typeface="Open Sans"/>
                <a:cs typeface="Open Sans"/>
              </a:rPr>
            </a:br>
            <a:r>
              <a:rPr lang="es-ES" sz="2000" dirty="0" smtClean="0">
                <a:latin typeface="Open Sans"/>
                <a:cs typeface="Open Sans"/>
              </a:rPr>
              <a:t>Fuente de Datos</a:t>
            </a:r>
            <a:endParaRPr lang="es-ES" sz="2000" dirty="0">
              <a:latin typeface="Open Sans"/>
              <a:cs typeface="Open Sans"/>
            </a:endParaRPr>
          </a:p>
        </p:txBody>
      </p:sp>
      <p:pic>
        <p:nvPicPr>
          <p:cNvPr id="6" name="Imagen 5" descr="logo_transparente_negro_sineco_reporteinmobiliari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Open Sans"/>
                <a:cs typeface="Open Sans"/>
              </a:rPr>
              <a:t>Datos del mercado inmobiliario v2.0 </a:t>
            </a:r>
            <a:endParaRPr lang="es-ES" sz="3600" dirty="0">
              <a:latin typeface="Open Sans"/>
              <a:cs typeface="Open San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Datos del mercado con criterios homologados.</a:t>
            </a:r>
          </a:p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Libre de errores, </a:t>
            </a:r>
            <a:r>
              <a:rPr lang="es-ES" sz="2800" dirty="0" err="1" smtClean="0">
                <a:solidFill>
                  <a:srgbClr val="FFFFFF"/>
                </a:solidFill>
                <a:latin typeface="Open Sans"/>
                <a:cs typeface="Open Sans"/>
              </a:rPr>
              <a:t>geolocalizables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. Listos para usar.</a:t>
            </a:r>
          </a:p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Disponibles </a:t>
            </a:r>
            <a:r>
              <a:rPr lang="es-ES" sz="2800" dirty="0" err="1" smtClean="0">
                <a:solidFill>
                  <a:srgbClr val="FFFFFF"/>
                </a:solidFill>
                <a:latin typeface="Open Sans"/>
                <a:cs typeface="Open Sans"/>
              </a:rPr>
              <a:t>via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Open Sans"/>
                <a:cs typeface="Open Sans"/>
              </a:rPr>
              <a:t>APIs</a:t>
            </a: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ES" sz="2800" dirty="0" smtClean="0">
                <a:solidFill>
                  <a:srgbClr val="FFFFFF"/>
                </a:solidFill>
                <a:latin typeface="Open Sans"/>
                <a:cs typeface="Open Sans"/>
              </a:rPr>
              <a:t>Disponibles a nivel de radio censal o manzana.</a:t>
            </a:r>
          </a:p>
          <a:p>
            <a:pPr>
              <a:lnSpc>
                <a:spcPct val="120000"/>
              </a:lnSpc>
            </a:pPr>
            <a:endParaRPr lang="es-ES" sz="2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pic>
        <p:nvPicPr>
          <p:cNvPr id="4" name="Imagen 3" descr="logo_transparente_negro_sineco_reporteinmobili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8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0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893" y="959529"/>
            <a:ext cx="5436350" cy="52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rket_valuation_mac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7" y="1650723"/>
            <a:ext cx="8312727" cy="4661708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latin typeface="Open Sans"/>
                <a:cs typeface="Open Sans"/>
              </a:rPr>
              <a:t>Market</a:t>
            </a:r>
            <a:r>
              <a:rPr lang="es-ES" dirty="0" smtClean="0">
                <a:latin typeface="Open Sans"/>
                <a:cs typeface="Open Sans"/>
              </a:rPr>
              <a:t> </a:t>
            </a:r>
            <a:r>
              <a:rPr lang="es-ES" dirty="0" err="1" smtClean="0">
                <a:latin typeface="Open Sans"/>
                <a:cs typeface="Open Sans"/>
              </a:rPr>
              <a:t>Valuation</a:t>
            </a:r>
            <a:r>
              <a:rPr lang="es-ES" dirty="0" smtClean="0">
                <a:latin typeface="Open Sans"/>
                <a:cs typeface="Open Sans"/>
              </a:rPr>
              <a:t/>
            </a:r>
            <a:br>
              <a:rPr lang="es-ES" dirty="0" smtClean="0">
                <a:latin typeface="Open Sans"/>
                <a:cs typeface="Open Sans"/>
              </a:rPr>
            </a:br>
            <a:r>
              <a:rPr lang="es-ES" sz="2200" dirty="0">
                <a:latin typeface="Open Sans"/>
                <a:cs typeface="Open Sans"/>
              </a:rPr>
              <a:t>Estimaciones </a:t>
            </a:r>
            <a:r>
              <a:rPr lang="es-ES" sz="2200" dirty="0" smtClean="0">
                <a:latin typeface="Open Sans"/>
                <a:cs typeface="Open Sans"/>
              </a:rPr>
              <a:t>de precio </a:t>
            </a:r>
            <a:r>
              <a:rPr lang="es-ES" sz="2200" dirty="0">
                <a:latin typeface="Open Sans"/>
                <a:cs typeface="Open Sans"/>
              </a:rPr>
              <a:t>utilizando aprendizaje automático (ML</a:t>
            </a:r>
            <a:r>
              <a:rPr lang="es-ES" sz="2200" dirty="0" smtClean="0">
                <a:latin typeface="Open Sans"/>
                <a:cs typeface="Open Sans"/>
              </a:rPr>
              <a:t>)</a:t>
            </a:r>
            <a:r>
              <a:rPr lang="es-ES" sz="2200" dirty="0">
                <a:latin typeface="Open Sans"/>
                <a:cs typeface="Open Sans"/>
              </a:rPr>
              <a:t/>
            </a:r>
            <a:br>
              <a:rPr lang="es-ES" sz="2200" dirty="0">
                <a:latin typeface="Open Sans"/>
                <a:cs typeface="Open Sans"/>
              </a:rPr>
            </a:br>
            <a:endParaRPr lang="es-ES" sz="2200" dirty="0"/>
          </a:p>
        </p:txBody>
      </p:sp>
      <p:pic>
        <p:nvPicPr>
          <p:cNvPr id="8" name="Imagen 7" descr="logo_transparente_negro_sineco_reporteinmobiliar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Market</a:t>
            </a:r>
            <a:r>
              <a:rPr lang="es-ES" dirty="0" smtClean="0"/>
              <a:t> </a:t>
            </a:r>
            <a:r>
              <a:rPr lang="es-ES" dirty="0" err="1" smtClean="0"/>
              <a:t>Valuation</a:t>
            </a:r>
            <a:r>
              <a:rPr lang="es-ES" dirty="0" smtClean="0"/>
              <a:t> API</a:t>
            </a:r>
            <a:endParaRPr lang="es-ES" dirty="0"/>
          </a:p>
        </p:txBody>
      </p:sp>
      <p:pic>
        <p:nvPicPr>
          <p:cNvPr id="4" name="Imagen 3" descr="api_demo_valu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4246"/>
            <a:ext cx="9144000" cy="49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91" y="692723"/>
            <a:ext cx="813981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094" y="5571669"/>
            <a:ext cx="2337234" cy="7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Open Sans"/>
                <a:cs typeface="Open Sans"/>
              </a:rPr>
              <a:t>Market</a:t>
            </a:r>
            <a:r>
              <a:rPr lang="es-ES" dirty="0">
                <a:latin typeface="Open Sans"/>
                <a:cs typeface="Open Sans"/>
              </a:rPr>
              <a:t> </a:t>
            </a:r>
            <a:r>
              <a:rPr lang="es-ES" dirty="0" err="1" smtClean="0">
                <a:latin typeface="Open Sans"/>
                <a:cs typeface="Open Sans"/>
              </a:rPr>
              <a:t>Analytics</a:t>
            </a:r>
            <a:r>
              <a:rPr lang="es-ES" dirty="0" smtClean="0">
                <a:latin typeface="Open Sans"/>
                <a:cs typeface="Open Sans"/>
              </a:rPr>
              <a:t> + </a:t>
            </a:r>
            <a:r>
              <a:rPr lang="es-ES" dirty="0" err="1" smtClean="0">
                <a:latin typeface="Open Sans"/>
                <a:cs typeface="Open Sans"/>
              </a:rPr>
              <a:t>Valuation</a:t>
            </a:r>
            <a:endParaRPr lang="es-ES" dirty="0">
              <a:latin typeface="Open Sans"/>
              <a:cs typeface="Open Sans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96703230"/>
              </p:ext>
            </p:extLst>
          </p:nvPr>
        </p:nvGraphicFramePr>
        <p:xfrm>
          <a:off x="2425258" y="3428120"/>
          <a:ext cx="4102025" cy="1744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652902076"/>
              </p:ext>
            </p:extLst>
          </p:nvPr>
        </p:nvGraphicFramePr>
        <p:xfrm>
          <a:off x="2493535" y="1586131"/>
          <a:ext cx="4033748" cy="1745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Imagen 13" descr="remax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5" y="6019100"/>
            <a:ext cx="433214" cy="578362"/>
          </a:xfrm>
          <a:prstGeom prst="rect">
            <a:avLst/>
          </a:prstGeom>
        </p:spPr>
      </p:pic>
      <p:pic>
        <p:nvPicPr>
          <p:cNvPr id="15" name="Imagen 14" descr="ogp_thumbnail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667" y="5390586"/>
            <a:ext cx="740260" cy="518975"/>
          </a:xfrm>
          <a:prstGeom prst="rect">
            <a:avLst/>
          </a:prstGeom>
        </p:spPr>
      </p:pic>
      <p:pic>
        <p:nvPicPr>
          <p:cNvPr id="16" name="Imagen 15" descr="logo-white-interwin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639" y="6090551"/>
            <a:ext cx="1378004" cy="45037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39" y="6109782"/>
            <a:ext cx="885504" cy="40663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5798" y="6100442"/>
            <a:ext cx="835359" cy="42597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0780" y="6143192"/>
            <a:ext cx="1313599" cy="35172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4247" y="6133193"/>
            <a:ext cx="1608683" cy="362742"/>
          </a:xfrm>
          <a:prstGeom prst="rect">
            <a:avLst/>
          </a:prstGeom>
        </p:spPr>
      </p:pic>
      <p:pic>
        <p:nvPicPr>
          <p:cNvPr id="24" name="Imagen 23" descr="logo_transparente_negro_sineco_reporteinmobiliario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30" y="74744"/>
            <a:ext cx="1942870" cy="3178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814" y="6120641"/>
            <a:ext cx="1341769" cy="3812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227" y="5300572"/>
            <a:ext cx="1482734" cy="6589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001" y="5220381"/>
            <a:ext cx="1350881" cy="8187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69" y="5500401"/>
            <a:ext cx="1059683" cy="2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100" y="120007"/>
            <a:ext cx="7532424" cy="64579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2" y="2150458"/>
            <a:ext cx="80264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887925" y="711225"/>
            <a:ext cx="28851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“casas en venta”</a:t>
            </a:r>
            <a:endParaRPr/>
          </a:p>
        </p:txBody>
      </p:sp>
      <p:cxnSp>
        <p:nvCxnSpPr>
          <p:cNvPr id="62" name="Google Shape;62;p14"/>
          <p:cNvCxnSpPr/>
          <p:nvPr/>
        </p:nvCxnSpPr>
        <p:spPr>
          <a:xfrm rot="10800000" flipH="1">
            <a:off x="1657850" y="2547225"/>
            <a:ext cx="5860200" cy="2217300"/>
          </a:xfrm>
          <a:prstGeom prst="straightConnector1">
            <a:avLst/>
          </a:prstGeom>
          <a:noFill/>
          <a:ln w="76200" cap="flat" cmpd="sng">
            <a:solidFill>
              <a:srgbClr val="FFF2CC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033575" y="5242150"/>
            <a:ext cx="956700" cy="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2004</a:t>
            </a:r>
            <a:endParaRPr sz="1800"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6773025" y="5242150"/>
            <a:ext cx="956700" cy="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2019</a:t>
            </a:r>
            <a:endParaRPr sz="18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50" y="434272"/>
            <a:ext cx="3075674" cy="104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4"/>
          <p:cNvCxnSpPr/>
          <p:nvPr/>
        </p:nvCxnSpPr>
        <p:spPr>
          <a:xfrm>
            <a:off x="1511925" y="2124375"/>
            <a:ext cx="0" cy="2959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4"/>
          <p:cNvCxnSpPr>
            <a:endCxn id="63" idx="0"/>
          </p:cNvCxnSpPr>
          <p:nvPr/>
        </p:nvCxnSpPr>
        <p:spPr>
          <a:xfrm flipH="1">
            <a:off x="1511925" y="5212150"/>
            <a:ext cx="5676000" cy="3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3745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79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err="1" smtClean="0"/>
              <a:t>Idealista.com</a:t>
            </a:r>
            <a:r>
              <a:rPr lang="es-ES" dirty="0" smtClean="0"/>
              <a:t> - 2017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</a:rPr>
              <a:t>¿Cuáles son sus principales líneas de negocio?</a:t>
            </a:r>
          </a:p>
          <a:p>
            <a:r>
              <a:rPr lang="es-ES" dirty="0">
                <a:solidFill>
                  <a:srgbClr val="FFFFFF"/>
                </a:solidFill>
              </a:rPr>
              <a:t>Nuestra fuente de ingresos más importante son los cientos de miles de anuncios de compraventa y alquiler de vivienda que se publican en Idealista. Luego están los servicios añadidos como Idealista hipotecas, un </a:t>
            </a:r>
            <a:r>
              <a:rPr lang="es-ES" dirty="0" err="1">
                <a:solidFill>
                  <a:srgbClr val="FFFFFF"/>
                </a:solidFill>
              </a:rPr>
              <a:t>broker</a:t>
            </a:r>
            <a:r>
              <a:rPr lang="es-ES" dirty="0">
                <a:solidFill>
                  <a:srgbClr val="FFFFFF"/>
                </a:solidFill>
              </a:rPr>
              <a:t> hipotecario online que compramos en 2010; Idealista </a:t>
            </a:r>
            <a:r>
              <a:rPr lang="es-ES" dirty="0" err="1">
                <a:solidFill>
                  <a:srgbClr val="FFFFFF"/>
                </a:solidFill>
              </a:rPr>
              <a:t>tools</a:t>
            </a:r>
            <a:r>
              <a:rPr lang="es-ES" dirty="0">
                <a:solidFill>
                  <a:srgbClr val="FFFFFF"/>
                </a:solidFill>
              </a:rPr>
              <a:t>, un software de gestión para agencias inmobiliarias o </a:t>
            </a:r>
            <a:r>
              <a:rPr lang="es-ES" u="sng" dirty="0">
                <a:solidFill>
                  <a:srgbClr val="FFFFFF"/>
                </a:solidFill>
              </a:rPr>
              <a:t>Tercero B, que ahora se va a llamar Idealista Data y con el que pretendemos ser el gran gestor de todo el </a:t>
            </a:r>
            <a:r>
              <a:rPr lang="es-ES" u="sng" dirty="0" err="1">
                <a:solidFill>
                  <a:srgbClr val="FFFFFF"/>
                </a:solidFill>
              </a:rPr>
              <a:t>big</a:t>
            </a:r>
            <a:r>
              <a:rPr lang="es-ES" u="sng" dirty="0">
                <a:solidFill>
                  <a:srgbClr val="FFFFFF"/>
                </a:solidFill>
              </a:rPr>
              <a:t> data que hay sobre el sector inmobiliario español</a:t>
            </a:r>
            <a:r>
              <a:rPr lang="es-ES" dirty="0">
                <a:solidFill>
                  <a:srgbClr val="FFFFFF"/>
                </a:solidFill>
              </a:rPr>
              <a:t>.</a:t>
            </a:r>
          </a:p>
          <a:p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533" y="2467753"/>
            <a:ext cx="6719192" cy="35870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520014" y="58004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9410257" y="353025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43148" y="1205989"/>
            <a:ext cx="7577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FFFFFF"/>
                </a:solidFill>
              </a:rPr>
              <a:t>- Brasil (Población 204 millones), +4.5x y crédito hipotecario</a:t>
            </a:r>
          </a:p>
          <a:p>
            <a:r>
              <a:rPr lang="es-ES" sz="2000" dirty="0" smtClean="0">
                <a:solidFill>
                  <a:srgbClr val="FFFFFF"/>
                </a:solidFill>
              </a:rPr>
              <a:t>- México (Población 121 millones), +2,6x y crédito hipotecario</a:t>
            </a:r>
          </a:p>
          <a:p>
            <a:r>
              <a:rPr lang="es-ES" sz="2000" dirty="0" smtClean="0">
                <a:solidFill>
                  <a:srgbClr val="FFFFFF"/>
                </a:solidFill>
              </a:rPr>
              <a:t>- Argentina (Población 45 millones) y crédito hipotecario (?)</a:t>
            </a:r>
            <a:endParaRPr lang="es-ES" sz="2000" dirty="0">
              <a:solidFill>
                <a:srgbClr val="FFFFFF"/>
              </a:solidFill>
            </a:endParaRPr>
          </a:p>
        </p:txBody>
      </p:sp>
      <p:sp>
        <p:nvSpPr>
          <p:cNvPr id="8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03348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Latam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Principales</a:t>
            </a:r>
            <a:r>
              <a:rPr lang="en-US" dirty="0" smtClean="0"/>
              <a:t> </a:t>
            </a:r>
            <a:r>
              <a:rPr lang="en-US" dirty="0" err="1" smtClean="0"/>
              <a:t>Mercados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3092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650" y="193293"/>
            <a:ext cx="4203150" cy="6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4357200" cy="112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Hoy las consultas llegan por internet, pero después el resto del proceso es todo offline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362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 idx="4294967295"/>
          </p:nvPr>
        </p:nvSpPr>
        <p:spPr>
          <a:xfrm>
            <a:off x="0" y="251100"/>
            <a:ext cx="91440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cómo busca o vende la gente?</a:t>
            </a:r>
            <a:endParaRPr sz="4800"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294967295"/>
          </p:nvPr>
        </p:nvSpPr>
        <p:spPr>
          <a:xfrm>
            <a:off x="0" y="1387800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/>
              <a:t>recomendaciones</a:t>
            </a:r>
            <a:endParaRPr sz="5400"/>
          </a:p>
        </p:txBody>
      </p:sp>
      <p:sp>
        <p:nvSpPr>
          <p:cNvPr id="81" name="Google Shape;81;p16"/>
          <p:cNvSpPr txBox="1">
            <a:spLocks noGrp="1"/>
          </p:cNvSpPr>
          <p:nvPr>
            <p:ph type="ctrTitle" idx="4294967295"/>
          </p:nvPr>
        </p:nvSpPr>
        <p:spPr>
          <a:xfrm>
            <a:off x="0" y="2324375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/>
              <a:t>sitios especializados</a:t>
            </a:r>
            <a:endParaRPr sz="4200"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4294967295"/>
          </p:nvPr>
        </p:nvSpPr>
        <p:spPr>
          <a:xfrm>
            <a:off x="0" y="3124875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clasificados digitales</a:t>
            </a:r>
            <a:endParaRPr sz="3600"/>
          </a:p>
        </p:txBody>
      </p:sp>
      <p:sp>
        <p:nvSpPr>
          <p:cNvPr id="83" name="Google Shape;83;p16"/>
          <p:cNvSpPr txBox="1">
            <a:spLocks noGrp="1"/>
          </p:cNvSpPr>
          <p:nvPr>
            <p:ph type="ctrTitle" idx="4294967295"/>
          </p:nvPr>
        </p:nvSpPr>
        <p:spPr>
          <a:xfrm>
            <a:off x="-27450" y="3881775"/>
            <a:ext cx="91989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/>
              <a:t>inmobiliarias</a:t>
            </a:r>
            <a:endParaRPr sz="3100"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4294967295"/>
          </p:nvPr>
        </p:nvSpPr>
        <p:spPr>
          <a:xfrm>
            <a:off x="0" y="4557663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/>
              <a:t>recorrido de la zona</a:t>
            </a:r>
            <a:endParaRPr sz="2700"/>
          </a:p>
        </p:txBody>
      </p:sp>
      <p:sp>
        <p:nvSpPr>
          <p:cNvPr id="85" name="Google Shape;85;p16"/>
          <p:cNvSpPr txBox="1">
            <a:spLocks noGrp="1"/>
          </p:cNvSpPr>
          <p:nvPr>
            <p:ph type="ctrTitle" idx="4294967295"/>
          </p:nvPr>
        </p:nvSpPr>
        <p:spPr>
          <a:xfrm>
            <a:off x="0" y="5197900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/>
              <a:t>redes sociales</a:t>
            </a:r>
            <a:endParaRPr sz="2700"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4294967295"/>
          </p:nvPr>
        </p:nvSpPr>
        <p:spPr>
          <a:xfrm>
            <a:off x="0" y="5909225"/>
            <a:ext cx="9144000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/>
              <a:t>clasificados diarios</a:t>
            </a:r>
            <a:endParaRPr sz="2100"/>
          </a:p>
        </p:txBody>
      </p:sp>
      <p:sp>
        <p:nvSpPr>
          <p:cNvPr id="87" name="Google Shape;87;p16"/>
          <p:cNvSpPr/>
          <p:nvPr/>
        </p:nvSpPr>
        <p:spPr>
          <a:xfrm rot="10800000">
            <a:off x="587725" y="1441525"/>
            <a:ext cx="7858500" cy="5043000"/>
          </a:xfrm>
          <a:prstGeom prst="trapezoid">
            <a:avLst>
              <a:gd name="adj" fmla="val 49079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1020975" y="2330700"/>
            <a:ext cx="7002300" cy="41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6"/>
          <p:cNvCxnSpPr/>
          <p:nvPr/>
        </p:nvCxnSpPr>
        <p:spPr>
          <a:xfrm>
            <a:off x="1361275" y="3104150"/>
            <a:ext cx="6280500" cy="41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6"/>
          <p:cNvCxnSpPr>
            <a:stCxn id="87" idx="3"/>
            <a:endCxn id="87" idx="1"/>
          </p:cNvCxnSpPr>
          <p:nvPr/>
        </p:nvCxnSpPr>
        <p:spPr>
          <a:xfrm>
            <a:off x="1825252" y="3963025"/>
            <a:ext cx="5383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6"/>
          <p:cNvCxnSpPr/>
          <p:nvPr/>
        </p:nvCxnSpPr>
        <p:spPr>
          <a:xfrm rot="10800000" flipH="1">
            <a:off x="2145050" y="4599425"/>
            <a:ext cx="4774800" cy="20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6"/>
          <p:cNvCxnSpPr/>
          <p:nvPr/>
        </p:nvCxnSpPr>
        <p:spPr>
          <a:xfrm>
            <a:off x="2423500" y="5197650"/>
            <a:ext cx="4187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6"/>
          <p:cNvCxnSpPr/>
          <p:nvPr/>
        </p:nvCxnSpPr>
        <p:spPr>
          <a:xfrm>
            <a:off x="2753525" y="5909225"/>
            <a:ext cx="3537300" cy="10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4" name="Google Shape;94;p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775" y="6220528"/>
            <a:ext cx="1230651" cy="352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87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2 de las principales tareas de una inmobiliaria</a:t>
            </a:r>
            <a:endParaRPr dirty="0"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-"/>
            </a:pPr>
            <a:r>
              <a:rPr lang="es" sz="3600" dirty="0">
                <a:solidFill>
                  <a:srgbClr val="FFFFFF"/>
                </a:solidFill>
              </a:rPr>
              <a:t>Captar Inmuebles.</a:t>
            </a:r>
            <a:endParaRPr sz="3600" dirty="0">
              <a:solidFill>
                <a:srgbClr val="FFFFFF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-"/>
            </a:pPr>
            <a:r>
              <a:rPr lang="es" sz="3600" dirty="0">
                <a:solidFill>
                  <a:srgbClr val="FFFFFF"/>
                </a:solidFill>
              </a:rPr>
              <a:t>Referidos/Recomendaciones</a:t>
            </a:r>
            <a:endParaRPr sz="3600" dirty="0">
              <a:solidFill>
                <a:srgbClr val="FFFFFF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-"/>
            </a:pPr>
            <a:r>
              <a:rPr lang="es" sz="3600" dirty="0">
                <a:solidFill>
                  <a:srgbClr val="FFFFFF"/>
                </a:solidFill>
              </a:rPr>
              <a:t>Buscar compradores.</a:t>
            </a:r>
            <a:endParaRPr sz="3600" dirty="0">
              <a:solidFill>
                <a:srgbClr val="FFFFFF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-"/>
            </a:pPr>
            <a:r>
              <a:rPr lang="en-US" sz="3600" dirty="0" smtClean="0">
                <a:solidFill>
                  <a:srgbClr val="FFFFFF"/>
                </a:solidFill>
              </a:rPr>
              <a:t>Portales de </a:t>
            </a:r>
            <a:r>
              <a:rPr lang="en-US" sz="3600" dirty="0" err="1" smtClean="0">
                <a:solidFill>
                  <a:srgbClr val="FFFFFF"/>
                </a:solidFill>
              </a:rPr>
              <a:t>inmuebles</a:t>
            </a:r>
            <a:endParaRPr sz="3600" dirty="0">
              <a:solidFill>
                <a:srgbClr val="FFFFFF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-"/>
            </a:pPr>
            <a:r>
              <a:rPr lang="es" sz="3600" dirty="0">
                <a:solidFill>
                  <a:srgbClr val="FFFFFF"/>
                </a:solidFill>
              </a:rPr>
              <a:t>Redes sociales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4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Nuevos </a:t>
            </a:r>
            <a:r>
              <a:rPr lang="es" sz="6000" dirty="0" smtClean="0"/>
              <a:t>Modelos</a:t>
            </a:r>
            <a:endParaRPr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Mejorar la experiencia de usuario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81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Inmobiliarias Virtuales / Hibridas</a:t>
            </a:r>
            <a:endParaRPr sz="3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5811100" y="1255400"/>
            <a:ext cx="3070200" cy="354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Inmobiliarias Virtuales/Híbridas</a:t>
            </a:r>
            <a:endParaRPr dirty="0"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48033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 dirty="0" err="1" smtClean="0">
                <a:solidFill>
                  <a:srgbClr val="FFFFFF"/>
                </a:solidFill>
              </a:rPr>
              <a:t>Empresas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tecnología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que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brindan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servicios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inmobiliarios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 dirty="0" smtClean="0">
                <a:solidFill>
                  <a:srgbClr val="FFFFFF"/>
                </a:solidFill>
              </a:rPr>
              <a:t>Tarifa </a:t>
            </a:r>
            <a:r>
              <a:rPr lang="es" sz="2400" dirty="0">
                <a:solidFill>
                  <a:srgbClr val="FFFFFF"/>
                </a:solidFill>
              </a:rPr>
              <a:t>Plana o Por Objetivos.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 dirty="0">
                <a:solidFill>
                  <a:srgbClr val="FFFFFF"/>
                </a:solidFill>
              </a:rPr>
              <a:t>Comisiones más bajas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 dirty="0">
                <a:solidFill>
                  <a:srgbClr val="FFFFFF"/>
                </a:solidFill>
              </a:rPr>
              <a:t>Fotos Profesionales, Video Tours.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 dirty="0">
                <a:solidFill>
                  <a:srgbClr val="FFFFFF"/>
                </a:solidFill>
              </a:rPr>
              <a:t>Plan de Marketing Online.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 dirty="0">
                <a:solidFill>
                  <a:srgbClr val="FFFFFF"/>
                </a:solidFill>
              </a:rPr>
              <a:t>Leads + visitas gestionadas por el propietario o delegar en Agente/Experto.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375" y="1563825"/>
            <a:ext cx="2305641" cy="3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537" y="2702187"/>
            <a:ext cx="1695350" cy="5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524" y="2053065"/>
            <a:ext cx="1695349" cy="58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813" y="3459350"/>
            <a:ext cx="1718750" cy="4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0900" y="4113050"/>
            <a:ext cx="990600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 idx="4294967295"/>
          </p:nvPr>
        </p:nvSpPr>
        <p:spPr>
          <a:xfrm>
            <a:off x="0" y="2664300"/>
            <a:ext cx="9144000" cy="15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creció 7 veces</a:t>
            </a:r>
            <a:endParaRPr sz="6000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887925" y="711225"/>
            <a:ext cx="28851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“casas en venta”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50" y="434272"/>
            <a:ext cx="3075674" cy="104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8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8000"/>
            <a:ext cx="9143998" cy="60420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5" y="185625"/>
            <a:ext cx="2305641" cy="3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60025" y="1064099"/>
            <a:ext cx="8520600" cy="5256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 dirty="0" smtClean="0">
                <a:solidFill>
                  <a:srgbClr val="FFFFFF"/>
                </a:solidFill>
              </a:rPr>
              <a:t>Fondeada </a:t>
            </a:r>
            <a:r>
              <a:rPr lang="es" sz="2400" dirty="0">
                <a:solidFill>
                  <a:srgbClr val="FFFFFF"/>
                </a:solidFill>
              </a:rPr>
              <a:t>con más 1.000 millones de USD.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 dirty="0">
                <a:solidFill>
                  <a:srgbClr val="FFFFFF"/>
                </a:solidFill>
              </a:rPr>
              <a:t>Su estrategia de crecimiento es adquirir empresas inmobiliarias y asi sumó a su red más de 4000 agentes.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 dirty="0">
                <a:solidFill>
                  <a:srgbClr val="FFFFFF"/>
                </a:solidFill>
              </a:rPr>
              <a:t>El precio promedio de los inmuebles que comercializa supera el millón de dólares.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 dirty="0">
                <a:solidFill>
                  <a:srgbClr val="FFFFFF"/>
                </a:solidFill>
              </a:rPr>
              <a:t>Compass Exclusives: Propiedades que no estan disponibles en ningún otro lugar.</a:t>
            </a:r>
            <a:endParaRPr sz="2400" dirty="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 dirty="0">
                <a:solidFill>
                  <a:srgbClr val="FFFFFF"/>
                </a:solidFill>
              </a:rPr>
              <a:t>Comisión 2.5% - 3%. La media en USA es 6%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5" y="185625"/>
            <a:ext cx="2305641" cy="3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8"/>
          <a:stretch/>
        </p:blipFill>
        <p:spPr>
          <a:xfrm>
            <a:off x="76200" y="682500"/>
            <a:ext cx="9002803" cy="608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715"/>
            <a:ext cx="1695349" cy="58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160025" y="1064099"/>
            <a:ext cx="8520600" cy="29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>
                <a:solidFill>
                  <a:srgbClr val="FFFFFF"/>
                </a:solidFill>
              </a:rPr>
              <a:t>Comisión 1% - 1.5%. La media en USA es 6%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>
                <a:solidFill>
                  <a:srgbClr val="FFFFFF"/>
                </a:solidFill>
              </a:rPr>
              <a:t>Potencian a sus agentes con herramientas tecnológicas y su portal nuclea datos de varias fuentes para ayudarlos en el proceso de búsqueda.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s" sz="2400">
                <a:solidFill>
                  <a:srgbClr val="FFFFFF"/>
                </a:solidFill>
              </a:rPr>
              <a:t>Tanto Redfin como Zillow ahora además de vender casas también las compran.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5" name="Google Shape;155;p25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715"/>
            <a:ext cx="1695349" cy="58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63" y="152400"/>
            <a:ext cx="8395469" cy="655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526675" y="6513600"/>
            <a:ext cx="12045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/>
              <a:t>Fuente: </a:t>
            </a:r>
            <a:r>
              <a:rPr lang="es" sz="600" u="sng">
                <a:solidFill>
                  <a:schemeClr val="hlink"/>
                </a:solidFill>
                <a:hlinkClick r:id="rId4"/>
              </a:rPr>
              <a:t>https://www.t360.com</a:t>
            </a:r>
            <a:endParaRPr sz="600"/>
          </a:p>
        </p:txBody>
      </p:sp>
      <p:sp>
        <p:nvSpPr>
          <p:cNvPr id="163" name="Google Shape;163;p26"/>
          <p:cNvSpPr/>
          <p:nvPr/>
        </p:nvSpPr>
        <p:spPr>
          <a:xfrm>
            <a:off x="581000" y="1877900"/>
            <a:ext cx="8051100" cy="34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581000" y="2621700"/>
            <a:ext cx="8051100" cy="34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780425"/>
            <a:ext cx="8872422" cy="571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5" y="53296"/>
            <a:ext cx="1486301" cy="62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25" y="866200"/>
            <a:ext cx="3535037" cy="265128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4171125" y="866200"/>
            <a:ext cx="4713000" cy="56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>
                <a:solidFill>
                  <a:srgbClr val="FFFFFF"/>
                </a:solidFill>
              </a:rPr>
              <a:t>Desde su lanzamiento Housfy ha vendido más de 2000 propiedades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>
                <a:solidFill>
                  <a:srgbClr val="FFFFFF"/>
                </a:solidFill>
              </a:rPr>
              <a:t>Posee el 5% del market share en Madrid y Barcelona.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>
                <a:solidFill>
                  <a:srgbClr val="FFFFFF"/>
                </a:solidFill>
              </a:rPr>
              <a:t>Factura 300.000 euros mensuales.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s" sz="2400">
                <a:solidFill>
                  <a:srgbClr val="FFFFFF"/>
                </a:solidFill>
              </a:rPr>
              <a:t>Ha pasado de ser la agencia 35.001 en España en 2017 a entrar en el top 5 del ranking español por volumen de ventas.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25" y="3581873"/>
            <a:ext cx="3535036" cy="288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5" y="53296"/>
            <a:ext cx="1486301" cy="62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iBuyers</a:t>
            </a:r>
            <a:endParaRPr sz="3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63" y="769225"/>
            <a:ext cx="8764074" cy="548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5" y="245025"/>
            <a:ext cx="1272626" cy="2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45"/>
          <a:stretch/>
        </p:blipFill>
        <p:spPr>
          <a:xfrm>
            <a:off x="170499" y="830060"/>
            <a:ext cx="8746659" cy="5887929"/>
          </a:xfrm>
          <a:prstGeom prst="rect">
            <a:avLst/>
          </a:prstGeom>
        </p:spPr>
      </p:pic>
      <p:sp>
        <p:nvSpPr>
          <p:cNvPr id="5" name="Google Shape;191;p30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92;p3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5" y="245025"/>
            <a:ext cx="1272626" cy="2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7460204" y="2290167"/>
            <a:ext cx="1370037" cy="5100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90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Portales de Inmuebles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51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4575"/>
            <a:ext cx="8839199" cy="581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/>
          <p:nvPr/>
        </p:nvSpPr>
        <p:spPr>
          <a:xfrm>
            <a:off x="0" y="0"/>
            <a:ext cx="9144000" cy="68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7425"/>
            <a:ext cx="110490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/>
          <p:nvPr/>
        </p:nvSpPr>
        <p:spPr>
          <a:xfrm>
            <a:off x="5811100" y="1255400"/>
            <a:ext cx="3070200" cy="354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iBuyers (House-Flipping)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48033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Dueños de la experiencia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Si quieres vender: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Realizan una oferta en 48 horas por tu propiedad.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Alianzas con constructores.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Trade-in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Si quieres comprar: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Siempre disponible para visitar. Sin citas.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Garantía.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Mudate cuando quieras.</a:t>
            </a:r>
            <a:endParaRPr sz="2200">
              <a:solidFill>
                <a:srgbClr val="FFFFFF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s" sz="2200">
                <a:solidFill>
                  <a:srgbClr val="FFFFFF"/>
                </a:solidFill>
              </a:rPr>
              <a:t>Compra directa.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38" y="2125923"/>
            <a:ext cx="1758925" cy="4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24" r="2591" b="40099"/>
          <a:stretch/>
        </p:blipFill>
        <p:spPr>
          <a:xfrm>
            <a:off x="6442845" y="1521550"/>
            <a:ext cx="1806717" cy="5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50" y="2756275"/>
            <a:ext cx="1758901" cy="48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6753" y="3461899"/>
            <a:ext cx="1758896" cy="39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657" y="3956680"/>
            <a:ext cx="2000268" cy="62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4" y="610044"/>
            <a:ext cx="8981535" cy="57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0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7654136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763786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7646647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7636680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765539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7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66800"/>
            <a:ext cx="76835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72961"/>
            <a:ext cx="9144000" cy="46255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Negación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834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Ira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467250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</a:t>
            </a:r>
            <a:r>
              <a:rPr lang="es-ES" dirty="0" smtClean="0"/>
              <a:t>ceptación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74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" y="239075"/>
            <a:ext cx="5174476" cy="61097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2" name="Google Shape;242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75" y="932450"/>
            <a:ext cx="5399826" cy="565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88900"/>
            <a:ext cx="87249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4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85;p43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88" y="443026"/>
            <a:ext cx="7458426" cy="42403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2160059" y="4180304"/>
            <a:ext cx="466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>
                <a:solidFill>
                  <a:srgbClr val="FFFFFF"/>
                </a:solidFill>
              </a:rPr>
              <a:t>Muchas gracias!</a:t>
            </a:r>
            <a:endParaRPr lang="es-ES" sz="4800" dirty="0">
              <a:solidFill>
                <a:srgbClr val="FFFFFF"/>
              </a:solidFill>
            </a:endParaRPr>
          </a:p>
        </p:txBody>
      </p:sp>
      <p:sp>
        <p:nvSpPr>
          <p:cNvPr id="5" name="Google Shape;56;p13"/>
          <p:cNvSpPr txBox="1">
            <a:spLocks/>
          </p:cNvSpPr>
          <p:nvPr/>
        </p:nvSpPr>
        <p:spPr>
          <a:xfrm>
            <a:off x="311700" y="4865124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smtClean="0">
                <a:solidFill>
                  <a:srgbClr val="FFFFFF"/>
                </a:solidFill>
              </a:rPr>
              <a:t>Andrés Avila @andavip</a:t>
            </a:r>
          </a:p>
          <a:p>
            <a:pPr algn="ctr"/>
            <a:r>
              <a:rPr lang="en-US" sz="2000" smtClean="0">
                <a:solidFill>
                  <a:srgbClr val="FFFFFF"/>
                </a:solidFill>
              </a:rPr>
              <a:t>Reporte Inmobiliario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4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66800"/>
            <a:ext cx="76835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2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10" y="788692"/>
            <a:ext cx="5527424" cy="557313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72439" y="2392562"/>
            <a:ext cx="5520151" cy="53003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670046" y="3540257"/>
            <a:ext cx="5520151" cy="53003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9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Hipotecas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150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686</Words>
  <Application>Microsoft Macintosh PowerPoint</Application>
  <PresentationFormat>Presentación en pantalla (4:3)</PresentationFormat>
  <Paragraphs>111</Paragraphs>
  <Slides>65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Simple Dark</vt:lpstr>
      <vt:lpstr>La transformación del negocio inmobiliario</vt:lpstr>
      <vt:lpstr>Transformación del negocio inmobiliario</vt:lpstr>
      <vt:lpstr>“casas en venta”</vt:lpstr>
      <vt:lpstr>creció 7 veces</vt:lpstr>
      <vt:lpstr>Portales de Inmuebles</vt:lpstr>
      <vt:lpstr>Presentación de PowerPoint</vt:lpstr>
      <vt:lpstr>Presentación de PowerPoint</vt:lpstr>
      <vt:lpstr>Presentación de PowerPoint</vt:lpstr>
      <vt:lpstr>Hipotecas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Datos y Valuaciones</vt:lpstr>
      <vt:lpstr>Presentación de PowerPoint</vt:lpstr>
      <vt:lpstr>Presentación de PowerPoint</vt:lpstr>
      <vt:lpstr>Casos en el mundo</vt:lpstr>
      <vt:lpstr>Presentación de PowerPoint</vt:lpstr>
      <vt:lpstr>Market Analytics Dibuje sobre el mapa la zona de interés y obtenga un reporte de mercado al instante.</vt:lpstr>
      <vt:lpstr>Datos del mercado inmobiliario v1.0 </vt:lpstr>
      <vt:lpstr>Market Fuente de Datos</vt:lpstr>
      <vt:lpstr>Datos del mercado inmobiliario v2.0 </vt:lpstr>
      <vt:lpstr>Presentación de PowerPoint</vt:lpstr>
      <vt:lpstr>Market Valuation Estimaciones de precio utilizando aprendizaje automático (ML) </vt:lpstr>
      <vt:lpstr>Market Valuation API</vt:lpstr>
      <vt:lpstr>Presentación de PowerPoint</vt:lpstr>
      <vt:lpstr>Market Analytics + Valuation</vt:lpstr>
      <vt:lpstr>Presentación de PowerPoint</vt:lpstr>
      <vt:lpstr>Presentación de PowerPoint</vt:lpstr>
      <vt:lpstr>Idealista.com - 2017</vt:lpstr>
      <vt:lpstr>Latam – Principales Mercados</vt:lpstr>
      <vt:lpstr>Hoy las consultas llegan por internet, pero después el resto del proceso es todo offline</vt:lpstr>
      <vt:lpstr>cómo busca o vende la gente?</vt:lpstr>
      <vt:lpstr>2 de las principales tareas de una inmobiliaria</vt:lpstr>
      <vt:lpstr>Nuevos Modelos</vt:lpstr>
      <vt:lpstr>Mejorar la experiencia de usuario</vt:lpstr>
      <vt:lpstr>Inmobiliarias Virtuales / Hibridas</vt:lpstr>
      <vt:lpstr>Inmobiliarias Virtuales/Híbridas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iBuyers</vt:lpstr>
      <vt:lpstr>Presentación de PowerPoint</vt:lpstr>
      <vt:lpstr>Presentación de PowerPoint</vt:lpstr>
      <vt:lpstr>Presentación de PowerPoint</vt:lpstr>
      <vt:lpstr>iBuyers (House-Flipping)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Negación</vt:lpstr>
      <vt:lpstr>Ira</vt:lpstr>
      <vt:lpstr>Aceptación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transformación digital del negocio inmobiliario</dc:title>
  <cp:lastModifiedBy>Roman Avila</cp:lastModifiedBy>
  <cp:revision>40</cp:revision>
  <dcterms:modified xsi:type="dcterms:W3CDTF">2019-11-07T03:33:27Z</dcterms:modified>
</cp:coreProperties>
</file>